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9" r:id="rId2"/>
    <p:sldId id="257" r:id="rId3"/>
    <p:sldId id="268" r:id="rId4"/>
    <p:sldId id="269" r:id="rId5"/>
    <p:sldId id="270" r:id="rId6"/>
    <p:sldId id="271" r:id="rId7"/>
    <p:sldId id="272" r:id="rId8"/>
    <p:sldId id="273" r:id="rId9"/>
    <p:sldId id="274" r:id="rId10"/>
    <p:sldId id="275" r:id="rId11"/>
    <p:sldId id="276" r:id="rId12"/>
    <p:sldId id="277" r:id="rId13"/>
    <p:sldId id="278" r:id="rId14"/>
    <p:sldId id="279" r:id="rId15"/>
    <p:sldId id="280" r:id="rId16"/>
    <p:sldId id="281" r:id="rId17"/>
    <p:sldId id="282" r:id="rId18"/>
    <p:sldId id="284" r:id="rId19"/>
    <p:sldId id="283" r:id="rId20"/>
    <p:sldId id="285" r:id="rId21"/>
    <p:sldId id="286" r:id="rId22"/>
    <p:sldId id="287" r:id="rId23"/>
  </p:sldIdLst>
  <p:sldSz cx="12192000" cy="68580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14995" autoAdjust="0"/>
    <p:restoredTop sz="94660"/>
  </p:normalViewPr>
  <p:slideViewPr>
    <p:cSldViewPr snapToGrid="0">
      <p:cViewPr>
        <p:scale>
          <a:sx n="75" d="100"/>
          <a:sy n="75" d="100"/>
        </p:scale>
        <p:origin x="1397" y="21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2A8A466-0F8F-130F-C4AF-D1D5D3B9AAA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572335-8F96-4476-4DB0-448B8E2F2796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2BB14692-3683-4BA5-8A9E-2B9925E50E94}" type="datetimeFigureOut">
              <a:rPr lang="en-IN"/>
              <a:pPr>
                <a:defRPr/>
              </a:pPr>
              <a:t>07-04-2025</a:t>
            </a:fld>
            <a:endParaRPr lang="en-IN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E905B3CC-D79F-23FB-775C-BA40E8C5C86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IN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1D67FF26-7B36-F2AB-A066-8F4661AA60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IN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534941-99DB-0A1F-49DD-2E1653FFBB79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BA604E-F067-4287-B414-D6BA06A5D2A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794E9430-125C-4543-AF6C-BE3117BEC812}" type="slidenum">
              <a:rPr lang="en-IN" altLang="en-US"/>
              <a:pPr/>
              <a:t>‹#›</a:t>
            </a:fld>
            <a:endParaRPr lang="en-I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Google Shape;138;g10ff22f651e_0_0:notes">
            <a:extLst>
              <a:ext uri="{FF2B5EF4-FFF2-40B4-BE49-F238E27FC236}">
                <a16:creationId xmlns:a16="http://schemas.microsoft.com/office/drawing/2014/main" id="{1B2038C7-BE9B-8023-1DCD-84C89EDBC6D9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7" name="Google Shape;139;g10ff22f651e_0_0:notes">
            <a:extLst>
              <a:ext uri="{FF2B5EF4-FFF2-40B4-BE49-F238E27FC236}">
                <a16:creationId xmlns:a16="http://schemas.microsoft.com/office/drawing/2014/main" id="{8E986C97-9475-597C-5419-D66CF9C322F9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  <a:buSzPts val="1100"/>
              <a:buFont typeface="Arial" panose="020B0604020202020204" pitchFamily="34" charset="0"/>
              <a:buChar char="●"/>
            </a:pPr>
            <a:endParaRPr lang="en-US" altLang="en-US" sz="11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3D9D05-9E20-F030-7D1D-8CEF149116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6B43C35-30B3-48C4-A64F-8DBC168276D7}" type="datetimeFigureOut">
              <a:rPr lang="en-IN"/>
              <a:pPr>
                <a:defRPr/>
              </a:pPr>
              <a:t>07-04-2025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6905FC-8C53-417B-9A30-A1E7037D57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815318-3DC4-D4AF-B489-6AE1F0AC93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1AFEC66-B861-4AFD-A08D-077D08689447}" type="slidenum">
              <a:rPr lang="en-IN" altLang="en-US"/>
              <a:pPr/>
              <a:t>‹#›</a:t>
            </a:fld>
            <a:endParaRPr lang="en-IN" altLang="en-US"/>
          </a:p>
        </p:txBody>
      </p:sp>
    </p:spTree>
    <p:extLst>
      <p:ext uri="{BB962C8B-B14F-4D97-AF65-F5344CB8AC3E}">
        <p14:creationId xmlns:p14="http://schemas.microsoft.com/office/powerpoint/2010/main" val="6267600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869883-2423-140F-E484-83C8B33009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20F05A7-2FC3-4BD2-A63C-9F0723C17040}" type="datetimeFigureOut">
              <a:rPr lang="en-IN"/>
              <a:pPr>
                <a:defRPr/>
              </a:pPr>
              <a:t>07-04-2025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E15A08-BEF6-D14D-3935-6EE3678597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A6AB1B-2F91-AEE0-5D42-58D6067642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029C856-11AD-4684-B3C3-C26D7AD64AB7}" type="slidenum">
              <a:rPr lang="en-IN" altLang="en-US"/>
              <a:pPr/>
              <a:t>‹#›</a:t>
            </a:fld>
            <a:endParaRPr lang="en-IN" altLang="en-US"/>
          </a:p>
        </p:txBody>
      </p:sp>
    </p:spTree>
    <p:extLst>
      <p:ext uri="{BB962C8B-B14F-4D97-AF65-F5344CB8AC3E}">
        <p14:creationId xmlns:p14="http://schemas.microsoft.com/office/powerpoint/2010/main" val="11674649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E78BC9-DF47-0535-7672-C2A579EC37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EDB643-66BE-4EFF-BADB-C7B939DC4D5F}" type="datetimeFigureOut">
              <a:rPr lang="en-IN"/>
              <a:pPr>
                <a:defRPr/>
              </a:pPr>
              <a:t>07-04-2025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88F229-DCC0-7063-9B57-F1DB4FF35C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A9FA38-3BFB-8493-9D3F-744EC96BE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5AF9AE3-1607-4E66-835C-15F80A814E8A}" type="slidenum">
              <a:rPr lang="en-IN" altLang="en-US"/>
              <a:pPr/>
              <a:t>‹#›</a:t>
            </a:fld>
            <a:endParaRPr lang="en-IN" altLang="en-US"/>
          </a:p>
        </p:txBody>
      </p:sp>
    </p:spTree>
    <p:extLst>
      <p:ext uri="{BB962C8B-B14F-4D97-AF65-F5344CB8AC3E}">
        <p14:creationId xmlns:p14="http://schemas.microsoft.com/office/powerpoint/2010/main" val="22004573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3E06CE-8F5B-4823-2C19-7BBFC54B6D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D3DEC7E-6A97-48E7-B3EB-92235AEA2B52}" type="datetimeFigureOut">
              <a:rPr lang="en-IN"/>
              <a:pPr>
                <a:defRPr/>
              </a:pPr>
              <a:t>07-04-2025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5D8CC9-7454-7EFF-0DF6-4B2E978772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D18F72-D313-7553-5AD4-8AB63EF794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BF4CDF6-4053-4662-A00F-5969C6D5488C}" type="slidenum">
              <a:rPr lang="en-IN" altLang="en-US"/>
              <a:pPr/>
              <a:t>‹#›</a:t>
            </a:fld>
            <a:endParaRPr lang="en-IN" altLang="en-US"/>
          </a:p>
        </p:txBody>
      </p:sp>
    </p:spTree>
    <p:extLst>
      <p:ext uri="{BB962C8B-B14F-4D97-AF65-F5344CB8AC3E}">
        <p14:creationId xmlns:p14="http://schemas.microsoft.com/office/powerpoint/2010/main" val="13256620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A05614-D15D-4DF7-A30D-D82F3AB2E8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F30CD2-8422-41E4-B93E-D1BF51D4EA4D}" type="datetimeFigureOut">
              <a:rPr lang="en-IN"/>
              <a:pPr>
                <a:defRPr/>
              </a:pPr>
              <a:t>07-04-2025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8DC594-0CCE-5F44-5072-9786BEB52A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FE83EC-02DF-FB71-D890-655595BFF8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A024889-BCB1-4474-93CF-A4935E3BD43F}" type="slidenum">
              <a:rPr lang="en-IN" altLang="en-US"/>
              <a:pPr/>
              <a:t>‹#›</a:t>
            </a:fld>
            <a:endParaRPr lang="en-IN" altLang="en-US"/>
          </a:p>
        </p:txBody>
      </p:sp>
    </p:spTree>
    <p:extLst>
      <p:ext uri="{BB962C8B-B14F-4D97-AF65-F5344CB8AC3E}">
        <p14:creationId xmlns:p14="http://schemas.microsoft.com/office/powerpoint/2010/main" val="3546456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84DA9897-1092-AC63-E19D-6DB9C8E1AB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34BD627-1073-4F3C-825D-566959A31EF5}" type="datetimeFigureOut">
              <a:rPr lang="en-IN"/>
              <a:pPr>
                <a:defRPr/>
              </a:pPr>
              <a:t>07-04-2025</a:t>
            </a:fld>
            <a:endParaRPr lang="en-IN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C19EA60A-591A-2155-7BC9-4507E6BBF2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E30CF0C-3BE2-2080-C383-C5722782F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6884C73-BA6B-4DDA-8B1E-32AEE373DC1A}" type="slidenum">
              <a:rPr lang="en-IN" altLang="en-US"/>
              <a:pPr/>
              <a:t>‹#›</a:t>
            </a:fld>
            <a:endParaRPr lang="en-IN" altLang="en-US"/>
          </a:p>
        </p:txBody>
      </p:sp>
    </p:spTree>
    <p:extLst>
      <p:ext uri="{BB962C8B-B14F-4D97-AF65-F5344CB8AC3E}">
        <p14:creationId xmlns:p14="http://schemas.microsoft.com/office/powerpoint/2010/main" val="39975290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DA9DD241-3219-6077-CBE7-A0CAFECC20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A76522-0F01-47AA-B244-9C284F1943E7}" type="datetimeFigureOut">
              <a:rPr lang="en-IN"/>
              <a:pPr>
                <a:defRPr/>
              </a:pPr>
              <a:t>07-04-2025</a:t>
            </a:fld>
            <a:endParaRPr lang="en-IN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9314DC4E-193C-766A-742D-165C6D5189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1D3E8633-1CB0-DD92-8020-D15F9F456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4FE4458-D735-4ECB-B301-547D2D7D8BC6}" type="slidenum">
              <a:rPr lang="en-IN" altLang="en-US"/>
              <a:pPr/>
              <a:t>‹#›</a:t>
            </a:fld>
            <a:endParaRPr lang="en-IN" altLang="en-US"/>
          </a:p>
        </p:txBody>
      </p:sp>
    </p:spTree>
    <p:extLst>
      <p:ext uri="{BB962C8B-B14F-4D97-AF65-F5344CB8AC3E}">
        <p14:creationId xmlns:p14="http://schemas.microsoft.com/office/powerpoint/2010/main" val="16925428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2E016CC8-9B4D-4375-25E8-804FFA4BFF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D38B0D-5430-4B38-9C14-5E29CE474E64}" type="datetimeFigureOut">
              <a:rPr lang="en-IN"/>
              <a:pPr>
                <a:defRPr/>
              </a:pPr>
              <a:t>07-04-2025</a:t>
            </a:fld>
            <a:endParaRPr lang="en-IN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2E040685-2536-7762-95CF-99A2A479C0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36E8D76-BE5B-69FC-3B60-47E206AE3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1BEC968-A15E-424E-8F7F-9DB1373A523F}" type="slidenum">
              <a:rPr lang="en-IN" altLang="en-US"/>
              <a:pPr/>
              <a:t>‹#›</a:t>
            </a:fld>
            <a:endParaRPr lang="en-IN" altLang="en-US"/>
          </a:p>
        </p:txBody>
      </p:sp>
    </p:spTree>
    <p:extLst>
      <p:ext uri="{BB962C8B-B14F-4D97-AF65-F5344CB8AC3E}">
        <p14:creationId xmlns:p14="http://schemas.microsoft.com/office/powerpoint/2010/main" val="32078274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7B4262A8-53B4-28BA-B505-F52E96444C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9D6D73-2229-4A89-9A7A-FAC6E1FF05B7}" type="datetimeFigureOut">
              <a:rPr lang="en-IN"/>
              <a:pPr>
                <a:defRPr/>
              </a:pPr>
              <a:t>07-04-2025</a:t>
            </a:fld>
            <a:endParaRPr lang="en-IN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FFAD5642-4312-A9DB-8C5E-D0B1D419DB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3A3AD496-5B77-88EE-1BBE-543A59C22B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90F5766-44E8-4DF0-9EC5-A0EAD4C4B8C0}" type="slidenum">
              <a:rPr lang="en-IN" altLang="en-US"/>
              <a:pPr/>
              <a:t>‹#›</a:t>
            </a:fld>
            <a:endParaRPr lang="en-IN" altLang="en-US"/>
          </a:p>
        </p:txBody>
      </p:sp>
    </p:spTree>
    <p:extLst>
      <p:ext uri="{BB962C8B-B14F-4D97-AF65-F5344CB8AC3E}">
        <p14:creationId xmlns:p14="http://schemas.microsoft.com/office/powerpoint/2010/main" val="11265687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6E21D642-0D33-1230-DC08-5CE3CCF42D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84B1BFB-7910-4E8A-8F1F-7AC638D99C7E}" type="datetimeFigureOut">
              <a:rPr lang="en-IN"/>
              <a:pPr>
                <a:defRPr/>
              </a:pPr>
              <a:t>07-04-2025</a:t>
            </a:fld>
            <a:endParaRPr lang="en-IN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6BBE52F-FBF3-4C38-8BFF-D85DB9AAD9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B4B617B-0754-5882-9636-187924538E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C3B26A1-3322-4E56-8401-EA93A3EE5101}" type="slidenum">
              <a:rPr lang="en-IN" altLang="en-US"/>
              <a:pPr/>
              <a:t>‹#›</a:t>
            </a:fld>
            <a:endParaRPr lang="en-IN" altLang="en-US"/>
          </a:p>
        </p:txBody>
      </p:sp>
    </p:spTree>
    <p:extLst>
      <p:ext uri="{BB962C8B-B14F-4D97-AF65-F5344CB8AC3E}">
        <p14:creationId xmlns:p14="http://schemas.microsoft.com/office/powerpoint/2010/main" val="39529508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IN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5213B884-7379-20DE-A700-8C84322084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2B2EFF-A224-4729-8B9E-277D51672F68}" type="datetimeFigureOut">
              <a:rPr lang="en-IN"/>
              <a:pPr>
                <a:defRPr/>
              </a:pPr>
              <a:t>07-04-2025</a:t>
            </a:fld>
            <a:endParaRPr lang="en-IN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BEF19C51-F840-9B57-76E6-9297FC00FA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F79FD4C4-8570-B8FF-12BF-27F5F8907C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1A52001-F97E-4CD8-85BF-AB0D8F53F62D}" type="slidenum">
              <a:rPr lang="en-IN" altLang="en-US"/>
              <a:pPr/>
              <a:t>‹#›</a:t>
            </a:fld>
            <a:endParaRPr lang="en-IN" altLang="en-US"/>
          </a:p>
        </p:txBody>
      </p:sp>
    </p:spTree>
    <p:extLst>
      <p:ext uri="{BB962C8B-B14F-4D97-AF65-F5344CB8AC3E}">
        <p14:creationId xmlns:p14="http://schemas.microsoft.com/office/powerpoint/2010/main" val="38531555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C49845BF-9701-C9A9-F9BB-4AD041F83EED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  <a:endParaRPr lang="en-IN" altLang="en-US"/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FA0E9B9E-BFC5-0BD4-EA91-0EFEB508BAC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  <a:endParaRPr lang="en-I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AEBE34-2CD1-0BF6-EA50-33487C3716F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359E1D8E-CEF2-4905-90AD-181E08AEF444}" type="datetimeFigureOut">
              <a:rPr lang="en-IN"/>
              <a:pPr>
                <a:defRPr/>
              </a:pPr>
              <a:t>07-04-2025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1F23BB-A4CD-2A98-D736-A28CD67ABA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126FE2-6C93-618B-4096-3E23FACA37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F7DE1E34-54D4-4B09-A4AC-272C2ABF507B}" type="slidenum">
              <a:rPr lang="en-IN" altLang="en-US"/>
              <a:pPr/>
              <a:t>‹#›</a:t>
            </a:fld>
            <a:endParaRPr lang="en-I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microsoft.com/office/2007/relationships/media" Target="../media/media2.mp4"/><Relationship Id="rId7" Type="http://schemas.openxmlformats.org/officeDocument/2006/relationships/image" Target="../media/image4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Relationship Id="rId9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eg"/><Relationship Id="rId5" Type="http://schemas.openxmlformats.org/officeDocument/2006/relationships/image" Target="../media/image20.png"/><Relationship Id="rId4" Type="http://schemas.openxmlformats.org/officeDocument/2006/relationships/image" Target="../media/image19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eg"/><Relationship Id="rId5" Type="http://schemas.openxmlformats.org/officeDocument/2006/relationships/image" Target="../media/image23.jpeg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hyperlink" Target="https://circuitdigest.com/microcontroller-projects/interfacing-soil-moisture-sensor-with-arduino-uno" TargetMode="External"/><Relationship Id="rId7" Type="http://schemas.openxmlformats.org/officeDocument/2006/relationships/image" Target="../media/image1.png"/><Relationship Id="rId2" Type="http://schemas.openxmlformats.org/officeDocument/2006/relationships/hyperlink" Target="https://www.raypcb.com/smart-irrigation-system-using-arduino/#:~:text=Smart%20irrigation%20systems%20save%20about,amount%20of%20water%20it%20saves.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linkedin.com/pulse/future-smart-irrigation-mobitech-wireless-solution" TargetMode="External"/><Relationship Id="rId5" Type="http://schemas.openxmlformats.org/officeDocument/2006/relationships/hyperlink" Target="https://dipslab.com/smart-irrigation-system/" TargetMode="External"/><Relationship Id="rId4" Type="http://schemas.openxmlformats.org/officeDocument/2006/relationships/hyperlink" Target="https://www.renkeer.com/smart-irrigation-technology-and-system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Google Shape;142;p27">
            <a:extLst>
              <a:ext uri="{FF2B5EF4-FFF2-40B4-BE49-F238E27FC236}">
                <a16:creationId xmlns:a16="http://schemas.microsoft.com/office/drawing/2014/main" id="{E9637A6B-5F3A-38F1-25CB-15E439C1766E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54000"/>
            <a:ext cx="1371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1" name="Google Shape;144;p27">
            <a:extLst>
              <a:ext uri="{FF2B5EF4-FFF2-40B4-BE49-F238E27FC236}">
                <a16:creationId xmlns:a16="http://schemas.microsoft.com/office/drawing/2014/main" id="{A157B776-57C5-2F70-A9EF-70E8B2B141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96863"/>
            <a:ext cx="12192000" cy="6007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b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90000"/>
              </a:lnSpc>
              <a:buClr>
                <a:srgbClr val="000000"/>
              </a:buClr>
              <a:buFont typeface="Arial" panose="020B0604020202020204" pitchFamily="34" charset="0"/>
              <a:buNone/>
            </a:pPr>
            <a:r>
              <a:rPr lang="en-IN" altLang="en-US" sz="32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S V Institute of Computer Studies, Gandhinagar</a:t>
            </a:r>
          </a:p>
          <a:p>
            <a:pPr algn="ctr" eaLnBrk="1" hangingPunct="1">
              <a:lnSpc>
                <a:spcPct val="90000"/>
              </a:lnSpc>
              <a:buClr>
                <a:srgbClr val="000000"/>
              </a:buClr>
              <a:buFont typeface="Arial" panose="020B0604020202020204" pitchFamily="34" charset="0"/>
              <a:buNone/>
            </a:pPr>
            <a:r>
              <a:rPr lang="en-IN" altLang="en-US" sz="24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(A Constituent College of Kadi </a:t>
            </a:r>
            <a:r>
              <a:rPr lang="en-IN" altLang="en-US" sz="2400" b="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Sarva</a:t>
            </a:r>
            <a:r>
              <a:rPr lang="en-IN" altLang="en-US" sz="24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 </a:t>
            </a:r>
            <a:r>
              <a:rPr lang="en-IN" altLang="en-US" sz="2400" b="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Vishwavidyalaya</a:t>
            </a:r>
            <a:r>
              <a:rPr lang="en-IN" altLang="en-US" sz="24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)</a:t>
            </a:r>
          </a:p>
          <a:p>
            <a:pPr algn="ctr" eaLnBrk="1" hangingPunct="1">
              <a:lnSpc>
                <a:spcPct val="90000"/>
              </a:lnSpc>
              <a:buClr>
                <a:srgbClr val="000000"/>
              </a:buClr>
              <a:buFont typeface="Arial" panose="020B0604020202020204" pitchFamily="34" charset="0"/>
              <a:buNone/>
            </a:pPr>
            <a:endParaRPr lang="en-US" altLang="en-US" sz="2400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  <a:p>
            <a:pPr algn="ctr" eaLnBrk="1" hangingPunct="1">
              <a:buClr>
                <a:srgbClr val="000000"/>
              </a:buClr>
              <a:buFont typeface="Arial" panose="020B0604020202020204" pitchFamily="34" charset="0"/>
              <a:buNone/>
            </a:pPr>
            <a:r>
              <a:rPr lang="en-IN" altLang="en-US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 </a:t>
            </a:r>
            <a:r>
              <a:rPr lang="en-US" altLang="en-US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 panose="020B0604020202020204" pitchFamily="34" charset="0"/>
              </a:rPr>
              <a:t>BCA </a:t>
            </a:r>
            <a:r>
              <a:rPr lang="en-US" altLang="en-US" b="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 panose="020B0604020202020204" pitchFamily="34" charset="0"/>
              </a:rPr>
              <a:t>PROGRAMME</a:t>
            </a:r>
            <a:r>
              <a:rPr lang="en-US" altLang="en-US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 panose="020B0604020202020204" pitchFamily="34" charset="0"/>
              </a:rPr>
              <a:t> </a:t>
            </a:r>
          </a:p>
          <a:p>
            <a:pPr algn="ctr" eaLnBrk="1" hangingPunct="1">
              <a:buClr>
                <a:srgbClr val="000000"/>
              </a:buClr>
              <a:buFont typeface="Arial" panose="020B0604020202020204" pitchFamily="34" charset="0"/>
              <a:buNone/>
            </a:pPr>
            <a:r>
              <a:rPr lang="en-US" altLang="en-US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 panose="020B0604020202020204" pitchFamily="34" charset="0"/>
              </a:rPr>
              <a:t>SEMESTER - VI</a:t>
            </a:r>
          </a:p>
          <a:p>
            <a:pPr algn="ctr" eaLnBrk="1" hangingPunct="1">
              <a:buClr>
                <a:srgbClr val="000000"/>
              </a:buClr>
              <a:buFont typeface="Arial" panose="020B0604020202020204" pitchFamily="34" charset="0"/>
              <a:buNone/>
            </a:pPr>
            <a:endParaRPr lang="en-IN" altLang="en-US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 panose="020B0604020202020204" pitchFamily="34" charset="0"/>
            </a:endParaRPr>
          </a:p>
          <a:p>
            <a:pPr algn="ctr" eaLnBrk="1" hangingPunct="1">
              <a:buClr>
                <a:srgbClr val="000000"/>
              </a:buClr>
              <a:buFont typeface="Arial" panose="020B0604020202020204" pitchFamily="34" charset="0"/>
              <a:buNone/>
            </a:pPr>
            <a:r>
              <a:rPr lang="en-US" altLang="en-US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 panose="020B0604020202020204" pitchFamily="34" charset="0"/>
              </a:rPr>
              <a:t> BCA 606 (A) </a:t>
            </a:r>
            <a:r>
              <a:rPr lang="en-US" altLang="en-US" b="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 panose="020B0604020202020204" pitchFamily="34" charset="0"/>
              </a:rPr>
              <a:t>ROBOPEDIA</a:t>
            </a:r>
            <a:r>
              <a:rPr lang="en-US" altLang="en-US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 panose="020B0604020202020204" pitchFamily="34" charset="0"/>
              </a:rPr>
              <a:t> - III</a:t>
            </a:r>
          </a:p>
          <a:p>
            <a:pPr algn="ctr" eaLnBrk="1" hangingPunct="1">
              <a:buClr>
                <a:srgbClr val="000000"/>
              </a:buClr>
              <a:buFont typeface="Arial" panose="020B0604020202020204" pitchFamily="34" charset="0"/>
              <a:buNone/>
            </a:pPr>
            <a:r>
              <a:rPr lang="en-US" altLang="en-US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 panose="020B0604020202020204" pitchFamily="34" charset="0"/>
              </a:rPr>
              <a:t> PROJECT WORK – VI</a:t>
            </a:r>
          </a:p>
          <a:p>
            <a:pPr algn="ctr" eaLnBrk="1" hangingPunct="1">
              <a:buClr>
                <a:srgbClr val="000000"/>
              </a:buClr>
              <a:buFont typeface="Arial" panose="020B0604020202020204" pitchFamily="34" charset="0"/>
              <a:buNone/>
            </a:pPr>
            <a:endParaRPr lang="en-US" altLang="en-US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 panose="020B0604020202020204" pitchFamily="34" charset="0"/>
            </a:endParaRPr>
          </a:p>
          <a:p>
            <a:pPr algn="ctr" eaLnBrk="1" hangingPunct="1">
              <a:buClr>
                <a:srgbClr val="000000"/>
              </a:buClr>
              <a:buFont typeface="Arial" panose="020B0604020202020204" pitchFamily="34" charset="0"/>
              <a:buNone/>
            </a:pPr>
            <a:r>
              <a:rPr lang="en-IN" altLang="en-US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SMART IRRIGATION SYSTEM</a:t>
            </a:r>
            <a:endParaRPr lang="en-US" altLang="en-US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  <a:p>
            <a:pPr algn="ctr" eaLnBrk="1" hangingPunct="1">
              <a:buClr>
                <a:srgbClr val="000000"/>
              </a:buClr>
              <a:buFont typeface="Arial" panose="020B0604020202020204" pitchFamily="34" charset="0"/>
              <a:buNone/>
            </a:pPr>
            <a:r>
              <a:rPr lang="en-US" altLang="en-US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GROUP NUMBER:- </a:t>
            </a:r>
            <a:r>
              <a:rPr lang="en-IN" altLang="en-US" b="1" u="sng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 RA1</a:t>
            </a:r>
            <a:endParaRPr lang="en-US" altLang="en-US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  <a:p>
            <a:pPr eaLnBrk="1" hangingPunct="1">
              <a:spcBef>
                <a:spcPts val="2763"/>
              </a:spcBef>
              <a:buClr>
                <a:srgbClr val="000000"/>
              </a:buClr>
              <a:buFont typeface="Arial" panose="020B0604020202020204" pitchFamily="34" charset="0"/>
              <a:buNone/>
            </a:pPr>
            <a:endParaRPr lang="en-US" altLang="en-US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  <a:p>
            <a:pPr eaLnBrk="1" hangingPunct="1">
              <a:spcBef>
                <a:spcPts val="2763"/>
              </a:spcBef>
              <a:buClr>
                <a:srgbClr val="000000"/>
              </a:buClr>
              <a:buSzPts val="1100"/>
              <a:buFont typeface="Arial" panose="020B0604020202020204" pitchFamily="34" charset="0"/>
              <a:buNone/>
            </a:pPr>
            <a:endParaRPr lang="en-US" altLang="en-US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  <a:p>
            <a:pPr algn="ctr" eaLnBrk="1" hangingPunct="1">
              <a:lnSpc>
                <a:spcPct val="90000"/>
              </a:lnSpc>
              <a:buClr>
                <a:srgbClr val="000000"/>
              </a:buClr>
              <a:buFont typeface="Arial" panose="020B0604020202020204" pitchFamily="34" charset="0"/>
              <a:buNone/>
            </a:pPr>
            <a:endParaRPr lang="en-US" altLang="en-US" sz="1600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  <a:p>
            <a:pPr algn="ctr" eaLnBrk="1" hangingPunct="1">
              <a:lnSpc>
                <a:spcPct val="90000"/>
              </a:lnSpc>
              <a:buClr>
                <a:srgbClr val="000000"/>
              </a:buClr>
              <a:buFont typeface="Arial" panose="020B0604020202020204" pitchFamily="34" charset="0"/>
              <a:buNone/>
            </a:pPr>
            <a:endParaRPr lang="en-US" altLang="en-US" sz="1600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  <a:p>
            <a:pPr eaLnBrk="1" hangingPunct="1">
              <a:lnSpc>
                <a:spcPct val="90000"/>
              </a:lnSpc>
              <a:buClr>
                <a:srgbClr val="000000"/>
              </a:buClr>
              <a:buFont typeface="Arial" panose="020B0604020202020204" pitchFamily="34" charset="0"/>
              <a:buNone/>
            </a:pPr>
            <a:endParaRPr lang="en-US" altLang="en-US" sz="2500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  <a:p>
            <a:pPr algn="ctr" eaLnBrk="1" hangingPunct="1">
              <a:lnSpc>
                <a:spcPct val="90000"/>
              </a:lnSpc>
              <a:buClr>
                <a:srgbClr val="000000"/>
              </a:buClr>
              <a:buSzPts val="3200"/>
              <a:buFont typeface="Arial" panose="020B0604020202020204" pitchFamily="34" charset="0"/>
              <a:buNone/>
            </a:pPr>
            <a:endParaRPr lang="en-US" altLang="en-US" sz="1600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  <a:p>
            <a:pPr algn="ctr" eaLnBrk="1" hangingPunct="1">
              <a:buClr>
                <a:srgbClr val="000000"/>
              </a:buClr>
              <a:buFont typeface="Arial" panose="020B0604020202020204" pitchFamily="34" charset="0"/>
              <a:buNone/>
            </a:pPr>
            <a:endParaRPr lang="en-US" altLang="en-US" sz="14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EE98EE71-5285-D38A-8586-3F8EF93DF9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2490614"/>
              </p:ext>
            </p:extLst>
          </p:nvPr>
        </p:nvGraphicFramePr>
        <p:xfrm>
          <a:off x="1824038" y="3862388"/>
          <a:ext cx="8942387" cy="27127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245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430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4074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3408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79198">
                <a:tc>
                  <a:txBody>
                    <a:bodyPr/>
                    <a:lstStyle/>
                    <a:p>
                      <a:r>
                        <a:rPr lang="en-US" sz="1600" b="1"/>
                        <a:t>STUDENT</a:t>
                      </a:r>
                      <a:r>
                        <a:rPr lang="en-US" sz="1600" b="1" baseline="0"/>
                        <a:t> NAME</a:t>
                      </a:r>
                      <a:endParaRPr lang="en-IN" sz="1600" dirty="0"/>
                    </a:p>
                  </a:txBody>
                  <a:tcPr marL="91439" marR="91439" marT="45726" marB="45726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1"/>
                        <a:t>ROLL</a:t>
                      </a:r>
                      <a:r>
                        <a:rPr lang="en-GB" sz="1600" b="1" baseline="0"/>
                        <a:t>  NUMBER</a:t>
                      </a:r>
                      <a:endParaRPr lang="en-IN" sz="1600" b="1" dirty="0"/>
                    </a:p>
                  </a:txBody>
                  <a:tcPr marL="91439" marR="91439" marT="45726" marB="45726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b="1"/>
                        <a:t>ENROLLMENT NUMBER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600" b="1" dirty="0"/>
                    </a:p>
                  </a:txBody>
                  <a:tcPr marL="91439" marR="91439" marT="45726" marB="45726"/>
                </a:tc>
                <a:tc>
                  <a:txBody>
                    <a:bodyPr/>
                    <a:lstStyle/>
                    <a:p>
                      <a:r>
                        <a:rPr lang="en-IN" sz="1600" b="1"/>
                        <a:t>EXAM NUMBER</a:t>
                      </a:r>
                      <a:endParaRPr lang="en-IN" sz="1600" dirty="0"/>
                    </a:p>
                  </a:txBody>
                  <a:tcPr marL="91439" marR="91439" marT="45726" marB="45726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6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SINGH AYUSH </a:t>
                      </a:r>
                    </a:p>
                  </a:txBody>
                  <a:tcPr marL="91424" marR="91424" marT="91437" marB="91437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22A161</a:t>
                      </a:r>
                    </a:p>
                  </a:txBody>
                  <a:tcPr marL="91424" marR="91424" marT="91437" marB="91437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b="0" i="0" u="none" strike="noStrike" cap="none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Arial"/>
                          <a:cs typeface="Times New Roman" panose="02020603050405020304" pitchFamily="18" charset="0"/>
                          <a:sym typeface="Arial"/>
                        </a:rPr>
                        <a:t>22BCA53170</a:t>
                      </a:r>
                    </a:p>
                  </a:txBody>
                  <a:tcPr marL="91424" marR="91424" marT="91437" marB="91437"/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756124</a:t>
                      </a:r>
                    </a:p>
                  </a:txBody>
                  <a:tcPr marL="91439" marR="91439" marT="45726" marB="45726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538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THAKOR PARTH</a:t>
                      </a:r>
                    </a:p>
                  </a:txBody>
                  <a:tcPr marL="91424" marR="91424" marT="91437" marB="91437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22A165</a:t>
                      </a:r>
                    </a:p>
                  </a:txBody>
                  <a:tcPr marL="91424" marR="91424" marT="91437" marB="91437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b="0" i="0" u="none" strike="noStrike" cap="none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Arial"/>
                          <a:cs typeface="Times New Roman" panose="02020603050405020304" pitchFamily="18" charset="0"/>
                          <a:sym typeface="Arial"/>
                        </a:rPr>
                        <a:t>22BCA53191</a:t>
                      </a:r>
                    </a:p>
                  </a:txBody>
                  <a:tcPr marL="91424" marR="91424" marT="91437" marB="91437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756142</a:t>
                      </a:r>
                      <a:endParaRPr lang="en-IN" sz="1600" dirty="0"/>
                    </a:p>
                  </a:txBody>
                  <a:tcPr marL="91439" marR="91439" marT="45726" marB="45726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538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LUHAR AASTHA</a:t>
                      </a:r>
                    </a:p>
                  </a:txBody>
                  <a:tcPr marL="91424" marR="91424" marT="91437" marB="91437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22A124</a:t>
                      </a:r>
                    </a:p>
                  </a:txBody>
                  <a:tcPr marL="91424" marR="91424" marT="91437" marB="91437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b="0" i="0" u="none" strike="noStrike" cap="none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Arial"/>
                          <a:cs typeface="Times New Roman" panose="02020603050405020304" pitchFamily="18" charset="0"/>
                          <a:sym typeface="Arial"/>
                        </a:rPr>
                        <a:t>22BCA53066</a:t>
                      </a:r>
                    </a:p>
                  </a:txBody>
                  <a:tcPr marL="91424" marR="91424" marT="91437" marB="91437"/>
                </a:tc>
                <a:tc>
                  <a:txBody>
                    <a:bodyPr/>
                    <a:lstStyle/>
                    <a:p>
                      <a:r>
                        <a:rPr lang="en-IN" sz="1600"/>
                        <a:t>756047</a:t>
                      </a:r>
                      <a:endParaRPr lang="en-IN" sz="1600" dirty="0"/>
                    </a:p>
                  </a:txBody>
                  <a:tcPr marL="91439" marR="91439" marT="45726" marB="45726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538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PATEL AANSHI</a:t>
                      </a:r>
                    </a:p>
                  </a:txBody>
                  <a:tcPr marL="91424" marR="91424" marT="91437" marB="91437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22A138</a:t>
                      </a:r>
                    </a:p>
                  </a:txBody>
                  <a:tcPr marL="91424" marR="91424" marT="91437" marB="91437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b="0" i="0" u="none" strike="noStrike" cap="none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Arial"/>
                          <a:cs typeface="Times New Roman" panose="02020603050405020304" pitchFamily="18" charset="0"/>
                          <a:sym typeface="Arial"/>
                        </a:rPr>
                        <a:t>22BCA53098</a:t>
                      </a:r>
                    </a:p>
                  </a:txBody>
                  <a:tcPr marL="91424" marR="91424" marT="91437" marB="91437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756073</a:t>
                      </a:r>
                      <a:endParaRPr lang="en-IN" sz="1600" dirty="0"/>
                    </a:p>
                  </a:txBody>
                  <a:tcPr marL="91439" marR="91439" marT="45726" marB="45726"/>
                </a:tc>
                <a:extLst>
                  <a:ext uri="{0D108BD9-81ED-4DB2-BD59-A6C34878D82A}">
                    <a16:rowId xmlns:a16="http://schemas.microsoft.com/office/drawing/2014/main" val="3236167043"/>
                  </a:ext>
                </a:extLst>
              </a:tr>
              <a:tr h="41538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N" sz="1600" b="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PATEL KEYA</a:t>
                      </a:r>
                    </a:p>
                  </a:txBody>
                  <a:tcPr marL="91424" marR="91424" marT="91437" marB="91437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22A145</a:t>
                      </a:r>
                    </a:p>
                  </a:txBody>
                  <a:tcPr marL="91424" marR="91424" marT="91437" marB="91437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b="0" i="0" u="none" strike="noStrike" cap="none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Arial"/>
                          <a:cs typeface="Times New Roman" panose="02020603050405020304" pitchFamily="18" charset="0"/>
                          <a:sym typeface="Arial"/>
                        </a:rPr>
                        <a:t>22BCA53115</a:t>
                      </a:r>
                    </a:p>
                  </a:txBody>
                  <a:tcPr marL="91424" marR="91424" marT="91437" marB="91437"/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756087</a:t>
                      </a:r>
                    </a:p>
                  </a:txBody>
                  <a:tcPr marL="91439" marR="91439" marT="45726" marB="45726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084" name="Picture 5" descr="C:\Users\staff\Downloads\2_SVICS_BCA_Gandhinagar_Logo.png">
            <a:extLst>
              <a:ext uri="{FF2B5EF4-FFF2-40B4-BE49-F238E27FC236}">
                <a16:creationId xmlns:a16="http://schemas.microsoft.com/office/drawing/2014/main" id="{08AA6F78-EA57-691D-8BF5-D635C91AC9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5450" y="169863"/>
            <a:ext cx="1312863" cy="1290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8245;p8">
            <a:extLst>
              <a:ext uri="{FF2B5EF4-FFF2-40B4-BE49-F238E27FC236}">
                <a16:creationId xmlns:a16="http://schemas.microsoft.com/office/drawing/2014/main" id="{FB38CB4E-483B-7775-5953-4E68CF7E93D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74706" y="0"/>
            <a:ext cx="9113400" cy="9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 sz="26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2.2) ASSEMBLING THE COMPONENTS – STEPS </a:t>
            </a:r>
            <a:endParaRPr sz="26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Google Shape;8248;p8">
            <a:extLst>
              <a:ext uri="{FF2B5EF4-FFF2-40B4-BE49-F238E27FC236}">
                <a16:creationId xmlns:a16="http://schemas.microsoft.com/office/drawing/2014/main" id="{CDF0C8A3-4D81-FCED-074D-402D0DAF37F8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022" y="48987"/>
            <a:ext cx="1380029" cy="1373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8249;p8">
            <a:extLst>
              <a:ext uri="{FF2B5EF4-FFF2-40B4-BE49-F238E27FC236}">
                <a16:creationId xmlns:a16="http://schemas.microsoft.com/office/drawing/2014/main" id="{73C428E1-54FB-9A36-1BF6-D1B5CEF0430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80442" y="34337"/>
            <a:ext cx="1380029" cy="123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AB1B612-7A12-BBBB-07BB-1FF58DE458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62"/>
          <a:stretch/>
        </p:blipFill>
        <p:spPr>
          <a:xfrm>
            <a:off x="401673" y="1810140"/>
            <a:ext cx="7436041" cy="468396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B9654C1-DD09-7A2A-4972-145DC27BFA4A}"/>
              </a:ext>
            </a:extLst>
          </p:cNvPr>
          <p:cNvSpPr txBox="1"/>
          <p:nvPr/>
        </p:nvSpPr>
        <p:spPr>
          <a:xfrm>
            <a:off x="2469501" y="1037604"/>
            <a:ext cx="7576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Step:1) Connect the Soil Moisture Sensor to Arduino</a:t>
            </a:r>
            <a:endParaRPr lang="en-IN" sz="2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0B4B486-A277-77B9-BD69-248E04C923F7}"/>
              </a:ext>
            </a:extLst>
          </p:cNvPr>
          <p:cNvSpPr txBox="1"/>
          <p:nvPr/>
        </p:nvSpPr>
        <p:spPr>
          <a:xfrm>
            <a:off x="8186057" y="2812074"/>
            <a:ext cx="3719803" cy="17543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VCC → Connect to 3.3V on Arduino	</a:t>
            </a:r>
          </a:p>
          <a:p>
            <a:r>
              <a:rPr lang="en-US" dirty="0"/>
              <a:t>GND → Connect to GND on Arduino	</a:t>
            </a:r>
          </a:p>
          <a:p>
            <a:r>
              <a:rPr lang="en-US" dirty="0"/>
              <a:t>A0 (Analog Output) →</a:t>
            </a:r>
          </a:p>
          <a:p>
            <a:r>
              <a:rPr lang="en-US" dirty="0"/>
              <a:t> Connect to Digital 6 on Arduino</a:t>
            </a:r>
            <a:endParaRPr lang="en-IN" dirty="0"/>
          </a:p>
        </p:txBody>
      </p:sp>
      <p:sp>
        <p:nvSpPr>
          <p:cNvPr id="21" name="Google Shape;8253;p9">
            <a:extLst>
              <a:ext uri="{FF2B5EF4-FFF2-40B4-BE49-F238E27FC236}">
                <a16:creationId xmlns:a16="http://schemas.microsoft.com/office/drawing/2014/main" id="{A93B1721-951A-A3E4-1667-FBEC3DB52F58}"/>
              </a:ext>
            </a:extLst>
          </p:cNvPr>
          <p:cNvSpPr txBox="1"/>
          <p:nvPr/>
        </p:nvSpPr>
        <p:spPr>
          <a:xfrm>
            <a:off x="6096000" y="6488700"/>
            <a:ext cx="544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8</a:t>
            </a:r>
            <a:r>
              <a:rPr lang="en-IN" sz="18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8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036338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8245;p8">
            <a:extLst>
              <a:ext uri="{FF2B5EF4-FFF2-40B4-BE49-F238E27FC236}">
                <a16:creationId xmlns:a16="http://schemas.microsoft.com/office/drawing/2014/main" id="{25A2C73C-8E52-B12A-0BB6-6A4DD12A444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74706" y="0"/>
            <a:ext cx="9113400" cy="9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 sz="26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2.2) ASSEMBLING THE COMPONENTS – STEPS </a:t>
            </a:r>
            <a:endParaRPr sz="26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Google Shape;8248;p8">
            <a:extLst>
              <a:ext uri="{FF2B5EF4-FFF2-40B4-BE49-F238E27FC236}">
                <a16:creationId xmlns:a16="http://schemas.microsoft.com/office/drawing/2014/main" id="{055B59E3-806E-5337-8C59-B9D135745BC1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022" y="48987"/>
            <a:ext cx="1380029" cy="1373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8249;p8">
            <a:extLst>
              <a:ext uri="{FF2B5EF4-FFF2-40B4-BE49-F238E27FC236}">
                <a16:creationId xmlns:a16="http://schemas.microsoft.com/office/drawing/2014/main" id="{12D9EE41-8A32-71D3-FA9B-E060837FE33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80442" y="34337"/>
            <a:ext cx="1380029" cy="12341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3AB840B-F8DF-46E2-F23A-5267C502034A}"/>
              </a:ext>
            </a:extLst>
          </p:cNvPr>
          <p:cNvSpPr txBox="1"/>
          <p:nvPr/>
        </p:nvSpPr>
        <p:spPr>
          <a:xfrm>
            <a:off x="2469501" y="1037604"/>
            <a:ext cx="7576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Step:2) Connect the Relay Module to Arduino</a:t>
            </a:r>
            <a:endParaRPr lang="en-IN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FAE1FA2-9961-2817-3B72-AB720B149AD6}"/>
              </a:ext>
            </a:extLst>
          </p:cNvPr>
          <p:cNvSpPr txBox="1"/>
          <p:nvPr/>
        </p:nvSpPr>
        <p:spPr>
          <a:xfrm>
            <a:off x="5931406" y="2186923"/>
            <a:ext cx="5365100" cy="20313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The relay module acts as a switch for the water pump.</a:t>
            </a:r>
          </a:p>
          <a:p>
            <a:endParaRPr lang="en-US" dirty="0"/>
          </a:p>
          <a:p>
            <a:r>
              <a:rPr lang="en-US" dirty="0"/>
              <a:t>VCC → Connect to 5V on Arduino</a:t>
            </a:r>
          </a:p>
          <a:p>
            <a:endParaRPr lang="en-US" dirty="0"/>
          </a:p>
          <a:p>
            <a:r>
              <a:rPr lang="en-US" dirty="0"/>
              <a:t>GND → Connect to GND on Arduino</a:t>
            </a:r>
          </a:p>
          <a:p>
            <a:endParaRPr lang="en-US" dirty="0"/>
          </a:p>
          <a:p>
            <a:r>
              <a:rPr lang="en-US" dirty="0"/>
              <a:t>D0 IN (Signal Pin) → Connect to Digital Pin 3 on Arduino</a:t>
            </a:r>
            <a:endParaRPr lang="en-IN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6A0BDD2-5035-79EA-8F71-7F36D94FAC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669" y="1509490"/>
            <a:ext cx="5433572" cy="5047861"/>
          </a:xfrm>
          <a:prstGeom prst="rect">
            <a:avLst/>
          </a:prstGeom>
        </p:spPr>
      </p:pic>
      <p:sp>
        <p:nvSpPr>
          <p:cNvPr id="12" name="Google Shape;8253;p9">
            <a:extLst>
              <a:ext uri="{FF2B5EF4-FFF2-40B4-BE49-F238E27FC236}">
                <a16:creationId xmlns:a16="http://schemas.microsoft.com/office/drawing/2014/main" id="{7B96EC13-2DAC-6AA9-A7B6-73D6391CE251}"/>
              </a:ext>
            </a:extLst>
          </p:cNvPr>
          <p:cNvSpPr txBox="1"/>
          <p:nvPr/>
        </p:nvSpPr>
        <p:spPr>
          <a:xfrm>
            <a:off x="6096000" y="6488700"/>
            <a:ext cx="544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9.</a:t>
            </a:r>
            <a:endParaRPr sz="18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728698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8245;p8">
            <a:extLst>
              <a:ext uri="{FF2B5EF4-FFF2-40B4-BE49-F238E27FC236}">
                <a16:creationId xmlns:a16="http://schemas.microsoft.com/office/drawing/2014/main" id="{2C69DCF4-AA63-9A4D-EF5D-786DC5EC5AB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74706" y="0"/>
            <a:ext cx="9113400" cy="9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 sz="26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2.2) ASSEMBLING THE COMPONENTS – STEPS </a:t>
            </a:r>
            <a:endParaRPr sz="26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Google Shape;8248;p8">
            <a:extLst>
              <a:ext uri="{FF2B5EF4-FFF2-40B4-BE49-F238E27FC236}">
                <a16:creationId xmlns:a16="http://schemas.microsoft.com/office/drawing/2014/main" id="{7D6C222B-C0FD-9F6B-51DA-C16C5B81973B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022" y="48987"/>
            <a:ext cx="1380029" cy="1373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8249;p8">
            <a:extLst>
              <a:ext uri="{FF2B5EF4-FFF2-40B4-BE49-F238E27FC236}">
                <a16:creationId xmlns:a16="http://schemas.microsoft.com/office/drawing/2014/main" id="{82879526-CE90-2072-14FD-57056A8CCE8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80442" y="34337"/>
            <a:ext cx="1380029" cy="12341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594A988-1E5B-0101-C062-24442C732AAF}"/>
              </a:ext>
            </a:extLst>
          </p:cNvPr>
          <p:cNvSpPr txBox="1"/>
          <p:nvPr/>
        </p:nvSpPr>
        <p:spPr>
          <a:xfrm>
            <a:off x="2469501" y="1037604"/>
            <a:ext cx="7576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Step:3) Connect the Water Pump to the Relay Module</a:t>
            </a:r>
            <a:endParaRPr lang="en-IN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17A78CA-8E1B-2176-0B76-A37219811720}"/>
              </a:ext>
            </a:extLst>
          </p:cNvPr>
          <p:cNvSpPr txBox="1"/>
          <p:nvPr/>
        </p:nvSpPr>
        <p:spPr>
          <a:xfrm>
            <a:off x="5847182" y="2130939"/>
            <a:ext cx="6213289" cy="34163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The relay module has three output terminals (NO, COM, NC).</a:t>
            </a:r>
          </a:p>
          <a:p>
            <a:endParaRPr lang="en-US" dirty="0"/>
          </a:p>
          <a:p>
            <a:r>
              <a:rPr lang="en-US" b="1" dirty="0"/>
              <a:t>Connections:</a:t>
            </a:r>
          </a:p>
          <a:p>
            <a:endParaRPr lang="en-US" dirty="0"/>
          </a:p>
          <a:p>
            <a:r>
              <a:rPr lang="en-US" dirty="0"/>
              <a:t>COM (Common Terminal) → Connect to the positive terminal of the water pump.</a:t>
            </a:r>
          </a:p>
          <a:p>
            <a:endParaRPr lang="en-US" dirty="0"/>
          </a:p>
          <a:p>
            <a:r>
              <a:rPr lang="en-US" dirty="0"/>
              <a:t>NO (Normally Open Terminal) → Connect to the positive terminal of the battery.</a:t>
            </a:r>
          </a:p>
          <a:p>
            <a:endParaRPr lang="en-US" dirty="0"/>
          </a:p>
          <a:p>
            <a:r>
              <a:rPr lang="en-US" dirty="0"/>
              <a:t>Negative terminal of the pump → Connect directly to the battery’s negative terminal.</a:t>
            </a:r>
            <a:endParaRPr lang="en-IN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DBE4049-90BB-C2E5-8967-A35BCD26FC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851" y="1586173"/>
            <a:ext cx="4932665" cy="5197151"/>
          </a:xfrm>
          <a:prstGeom prst="rect">
            <a:avLst/>
          </a:prstGeom>
        </p:spPr>
      </p:pic>
      <p:sp>
        <p:nvSpPr>
          <p:cNvPr id="13" name="Google Shape;8253;p9">
            <a:extLst>
              <a:ext uri="{FF2B5EF4-FFF2-40B4-BE49-F238E27FC236}">
                <a16:creationId xmlns:a16="http://schemas.microsoft.com/office/drawing/2014/main" id="{DD9921E6-7654-07E7-1686-9FB667A089F0}"/>
              </a:ext>
            </a:extLst>
          </p:cNvPr>
          <p:cNvSpPr txBox="1"/>
          <p:nvPr/>
        </p:nvSpPr>
        <p:spPr>
          <a:xfrm>
            <a:off x="6096000" y="6488700"/>
            <a:ext cx="544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10.</a:t>
            </a:r>
            <a:endParaRPr sz="18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101942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8251;p9">
            <a:extLst>
              <a:ext uri="{FF2B5EF4-FFF2-40B4-BE49-F238E27FC236}">
                <a16:creationId xmlns:a16="http://schemas.microsoft.com/office/drawing/2014/main" id="{4A787468-9BAC-3B4A-FF40-581AEF27E09A}"/>
              </a:ext>
            </a:extLst>
          </p:cNvPr>
          <p:cNvSpPr txBox="1"/>
          <p:nvPr/>
        </p:nvSpPr>
        <p:spPr>
          <a:xfrm>
            <a:off x="0" y="263898"/>
            <a:ext cx="12192000" cy="55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IN" sz="2400" b="1" u="sng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2.3) LABELLED DIAGRAM OF PROTOTYPE</a:t>
            </a:r>
            <a:endParaRPr sz="2400" b="1" i="0" u="sng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8253;p9">
            <a:extLst>
              <a:ext uri="{FF2B5EF4-FFF2-40B4-BE49-F238E27FC236}">
                <a16:creationId xmlns:a16="http://schemas.microsoft.com/office/drawing/2014/main" id="{1774C24D-8DFB-F15A-9A60-C0E7E3B89905}"/>
              </a:ext>
            </a:extLst>
          </p:cNvPr>
          <p:cNvSpPr txBox="1"/>
          <p:nvPr/>
        </p:nvSpPr>
        <p:spPr>
          <a:xfrm>
            <a:off x="6024654" y="6405970"/>
            <a:ext cx="544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11</a:t>
            </a:r>
            <a:r>
              <a:rPr lang="en-IN" sz="18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8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" name="Google Shape;8257;p9">
            <a:extLst>
              <a:ext uri="{FF2B5EF4-FFF2-40B4-BE49-F238E27FC236}">
                <a16:creationId xmlns:a16="http://schemas.microsoft.com/office/drawing/2014/main" id="{4C5D2194-89CE-AFBB-B058-7E8ABF1A956B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515601" y="136810"/>
            <a:ext cx="1417350" cy="12047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8258;p9">
            <a:extLst>
              <a:ext uri="{FF2B5EF4-FFF2-40B4-BE49-F238E27FC236}">
                <a16:creationId xmlns:a16="http://schemas.microsoft.com/office/drawing/2014/main" id="{9ADB454F-A562-A39F-1EDD-D77D4039A5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6846" y="59023"/>
            <a:ext cx="1268060" cy="1204778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02F8890-AEDC-FE6E-F59C-8D26B8106B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362127" y="-523983"/>
            <a:ext cx="5330360" cy="8529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2857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8251;p9">
            <a:extLst>
              <a:ext uri="{FF2B5EF4-FFF2-40B4-BE49-F238E27FC236}">
                <a16:creationId xmlns:a16="http://schemas.microsoft.com/office/drawing/2014/main" id="{CCE8BE77-927E-1730-2A50-416B5F1D8D64}"/>
              </a:ext>
            </a:extLst>
          </p:cNvPr>
          <p:cNvSpPr txBox="1"/>
          <p:nvPr/>
        </p:nvSpPr>
        <p:spPr>
          <a:xfrm>
            <a:off x="2705876" y="189737"/>
            <a:ext cx="6969967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IN" sz="2400" b="1" u="sng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2.4) DEVELOPING THE LOGIC: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IN" sz="2400" b="1" u="sng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COMPLETE CODE WITH EXPLAINATION</a:t>
            </a:r>
            <a:endParaRPr sz="2400" b="1" i="0" u="sng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</p:txBody>
      </p:sp>
      <p:pic>
        <p:nvPicPr>
          <p:cNvPr id="5" name="Google Shape;8248;p8">
            <a:extLst>
              <a:ext uri="{FF2B5EF4-FFF2-40B4-BE49-F238E27FC236}">
                <a16:creationId xmlns:a16="http://schemas.microsoft.com/office/drawing/2014/main" id="{FF442238-0DEE-A16B-E26A-F35E767D64FB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022" y="48987"/>
            <a:ext cx="1380029" cy="1373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8249;p8">
            <a:extLst>
              <a:ext uri="{FF2B5EF4-FFF2-40B4-BE49-F238E27FC236}">
                <a16:creationId xmlns:a16="http://schemas.microsoft.com/office/drawing/2014/main" id="{ECAD0C20-80B4-7B5A-EB13-10FF156B0C6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80442" y="34337"/>
            <a:ext cx="1380029" cy="12341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F78D3E5-B4CF-F60A-F993-81105603B584}"/>
              </a:ext>
            </a:extLst>
          </p:cNvPr>
          <p:cNvSpPr txBox="1"/>
          <p:nvPr/>
        </p:nvSpPr>
        <p:spPr>
          <a:xfrm>
            <a:off x="951722" y="1614197"/>
            <a:ext cx="10608906" cy="48013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 water;      </a:t>
            </a: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// Variable to store soil moisture sensor readings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void setup() { 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	pinMode(3, OUTPUT);      </a:t>
            </a: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// Pin 3 is connected to the relay (controls water pump)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	pinMode(6, INPUT);       </a:t>
            </a: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// Pin 6 is connected to the soil moisture sensor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void loop() {  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	water = digitalRead(6);       </a:t>
            </a: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// Read the soil moisture sensor value (HIGH = Wet, LOW = Dry)  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		if (water == HIGH) {      </a:t>
            </a: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// If soil is wet, turn OFF the pump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     digitalWrite(3, LOW);      </a:t>
            </a: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// Deactivate relay (Pump OFF) 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}  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		else { // If soil is dry, turn ON the pump   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		     digitalWrite(3, HIGH);      </a:t>
            </a: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// Activate relay (Pump ON)</a:t>
            </a: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} 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delay(400);      </a:t>
            </a: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// Short delay to prevent rapid switching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</a:p>
        </p:txBody>
      </p:sp>
      <p:sp>
        <p:nvSpPr>
          <p:cNvPr id="10" name="Google Shape;8253;p9">
            <a:extLst>
              <a:ext uri="{FF2B5EF4-FFF2-40B4-BE49-F238E27FC236}">
                <a16:creationId xmlns:a16="http://schemas.microsoft.com/office/drawing/2014/main" id="{F62E20B3-4AFF-8AEB-9A02-6C7D91F5D976}"/>
              </a:ext>
            </a:extLst>
          </p:cNvPr>
          <p:cNvSpPr txBox="1"/>
          <p:nvPr/>
        </p:nvSpPr>
        <p:spPr>
          <a:xfrm>
            <a:off x="6024654" y="6405970"/>
            <a:ext cx="544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12</a:t>
            </a:r>
            <a:r>
              <a:rPr lang="en-IN" sz="18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8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687371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8251;p9">
            <a:extLst>
              <a:ext uri="{FF2B5EF4-FFF2-40B4-BE49-F238E27FC236}">
                <a16:creationId xmlns:a16="http://schemas.microsoft.com/office/drawing/2014/main" id="{B2419FC2-6ED2-D25E-3F8C-29788771B496}"/>
              </a:ext>
            </a:extLst>
          </p:cNvPr>
          <p:cNvSpPr txBox="1"/>
          <p:nvPr/>
        </p:nvSpPr>
        <p:spPr>
          <a:xfrm>
            <a:off x="2267337" y="345138"/>
            <a:ext cx="7847046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IN" sz="2400" b="1" u="sng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2.5) BURNING THE CODE INTO THE PROTOTYPE: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IN" sz="2400" b="1" u="sng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STEPS</a:t>
            </a:r>
          </a:p>
        </p:txBody>
      </p:sp>
      <p:pic>
        <p:nvPicPr>
          <p:cNvPr id="5" name="Google Shape;8248;p8">
            <a:extLst>
              <a:ext uri="{FF2B5EF4-FFF2-40B4-BE49-F238E27FC236}">
                <a16:creationId xmlns:a16="http://schemas.microsoft.com/office/drawing/2014/main" id="{80376FC4-6AB5-7782-9FAD-F29BEB655E4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022" y="48987"/>
            <a:ext cx="1380029" cy="1373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8249;p8">
            <a:extLst>
              <a:ext uri="{FF2B5EF4-FFF2-40B4-BE49-F238E27FC236}">
                <a16:creationId xmlns:a16="http://schemas.microsoft.com/office/drawing/2014/main" id="{9AE01185-BF38-CCD1-1760-3B5E80CB353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80442" y="34337"/>
            <a:ext cx="1380029" cy="12341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A818286-6FF6-0BF0-268E-4675EF7EC30A}"/>
              </a:ext>
            </a:extLst>
          </p:cNvPr>
          <p:cNvSpPr txBox="1"/>
          <p:nvPr/>
        </p:nvSpPr>
        <p:spPr>
          <a:xfrm>
            <a:off x="71536" y="1698173"/>
            <a:ext cx="7262325" cy="452431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Connect Arduino to Computer using a USB cable (Type A to Type B).</a:t>
            </a: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Open Arduino IDE and ensure it is installed.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Select Board: Go to Tools &gt; Board &gt; Arduino Uno.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Choose the Correct Port: Tools &gt; Port &gt; Select COM Port (e.g., COM3).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Paste/Write the Code in Arduino IDE.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Verify the Code (Click ✅ to check for errors).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Upload the Code (Click ➡ to burn the code into Arduino).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Now the Smart Irrigation System is programmed and ready to work!</a:t>
            </a: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E2A584B-7708-77A8-3EB4-6C39F48C11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46" b="12584"/>
          <a:stretch/>
        </p:blipFill>
        <p:spPr>
          <a:xfrm>
            <a:off x="7488471" y="2220171"/>
            <a:ext cx="4572000" cy="3480318"/>
          </a:xfrm>
          <a:prstGeom prst="rect">
            <a:avLst/>
          </a:prstGeom>
        </p:spPr>
      </p:pic>
      <p:sp>
        <p:nvSpPr>
          <p:cNvPr id="10" name="Google Shape;8253;p9">
            <a:extLst>
              <a:ext uri="{FF2B5EF4-FFF2-40B4-BE49-F238E27FC236}">
                <a16:creationId xmlns:a16="http://schemas.microsoft.com/office/drawing/2014/main" id="{BFF6AE93-47E1-68DE-9BFE-06D073D92696}"/>
              </a:ext>
            </a:extLst>
          </p:cNvPr>
          <p:cNvSpPr txBox="1"/>
          <p:nvPr/>
        </p:nvSpPr>
        <p:spPr>
          <a:xfrm>
            <a:off x="6024654" y="6405970"/>
            <a:ext cx="544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13</a:t>
            </a:r>
            <a:r>
              <a:rPr lang="en-IN" sz="18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8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277738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8248;p8">
            <a:extLst>
              <a:ext uri="{FF2B5EF4-FFF2-40B4-BE49-F238E27FC236}">
                <a16:creationId xmlns:a16="http://schemas.microsoft.com/office/drawing/2014/main" id="{F7D1A79E-F789-08DA-091A-800A0768A00D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1022" y="48987"/>
            <a:ext cx="1380029" cy="1373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8249;p8">
            <a:extLst>
              <a:ext uri="{FF2B5EF4-FFF2-40B4-BE49-F238E27FC236}">
                <a16:creationId xmlns:a16="http://schemas.microsoft.com/office/drawing/2014/main" id="{1767D962-AD3C-0838-D908-9406EC50AC85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0680442" y="34337"/>
            <a:ext cx="1380029" cy="12341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8251;p9">
            <a:extLst>
              <a:ext uri="{FF2B5EF4-FFF2-40B4-BE49-F238E27FC236}">
                <a16:creationId xmlns:a16="http://schemas.microsoft.com/office/drawing/2014/main" id="{FBF08A4A-2851-F85A-A4EA-493D19795F8C}"/>
              </a:ext>
            </a:extLst>
          </p:cNvPr>
          <p:cNvSpPr txBox="1"/>
          <p:nvPr/>
        </p:nvSpPr>
        <p:spPr>
          <a:xfrm>
            <a:off x="2246137" y="174717"/>
            <a:ext cx="7847046" cy="1046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IN" sz="2800" b="1" u="sng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3.1) WORKING PROTOTYPE: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IN" sz="2800" b="1" u="sng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VIDEO</a:t>
            </a:r>
          </a:p>
        </p:txBody>
      </p:sp>
      <p:pic>
        <p:nvPicPr>
          <p:cNvPr id="7" name="WhatsApp Video 2025-02-20 at 14.43.08_3c730770">
            <a:hlinkClick r:id="" action="ppaction://media"/>
            <a:extLst>
              <a:ext uri="{FF2B5EF4-FFF2-40B4-BE49-F238E27FC236}">
                <a16:creationId xmlns:a16="http://schemas.microsoft.com/office/drawing/2014/main" id="{7A4C15E3-C173-9C2B-1641-F55A6ABD9DE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687662" y="1210568"/>
            <a:ext cx="3078402" cy="5472715"/>
          </a:xfrm>
          <a:prstGeom prst="roundRect">
            <a:avLst>
              <a:gd name="adj" fmla="val 5439"/>
            </a:avLst>
          </a:prstGeom>
          <a:ln>
            <a:noFill/>
          </a:ln>
          <a:effectLst>
            <a:innerShdw blurRad="114300" dist="50800">
              <a:srgbClr val="000000">
                <a:alpha val="0"/>
              </a:srgbClr>
            </a:innerShdw>
          </a:effectLst>
        </p:spPr>
      </p:pic>
      <p:pic>
        <p:nvPicPr>
          <p:cNvPr id="8" name="WhatsApp Video 2025-02-20 at 14.43.02_cf926430">
            <a:hlinkClick r:id="" action="ppaction://media"/>
            <a:extLst>
              <a:ext uri="{FF2B5EF4-FFF2-40B4-BE49-F238E27FC236}">
                <a16:creationId xmlns:a16="http://schemas.microsoft.com/office/drawing/2014/main" id="{CDA82476-CE74-F00F-3E46-DF350A702020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 rot="5400000">
            <a:off x="316720" y="2290476"/>
            <a:ext cx="5548721" cy="3121155"/>
          </a:xfrm>
          <a:prstGeom prst="roundRect">
            <a:avLst>
              <a:gd name="adj" fmla="val 5439"/>
            </a:avLst>
          </a:prstGeom>
          <a:ln>
            <a:noFill/>
          </a:ln>
          <a:effectLst>
            <a:innerShdw blurRad="114300" dist="50800">
              <a:srgbClr val="000000">
                <a:alpha val="0"/>
              </a:srgbClr>
            </a:innerShdw>
          </a:effectLst>
        </p:spPr>
      </p:pic>
      <p:sp>
        <p:nvSpPr>
          <p:cNvPr id="9" name="Google Shape;8253;p9">
            <a:extLst>
              <a:ext uri="{FF2B5EF4-FFF2-40B4-BE49-F238E27FC236}">
                <a16:creationId xmlns:a16="http://schemas.microsoft.com/office/drawing/2014/main" id="{72A35BCF-5895-386A-6D73-3C66C3F93D8B}"/>
              </a:ext>
            </a:extLst>
          </p:cNvPr>
          <p:cNvSpPr txBox="1"/>
          <p:nvPr/>
        </p:nvSpPr>
        <p:spPr>
          <a:xfrm>
            <a:off x="6024654" y="6405970"/>
            <a:ext cx="544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14</a:t>
            </a:r>
            <a:r>
              <a:rPr lang="en-IN" sz="18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8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82716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9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622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1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 mute="1">
                <p:cTn id="1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8219;p4">
            <a:extLst>
              <a:ext uri="{FF2B5EF4-FFF2-40B4-BE49-F238E27FC236}">
                <a16:creationId xmlns:a16="http://schemas.microsoft.com/office/drawing/2014/main" id="{9D288420-0EB4-EFE8-A74C-2FDF40C8612A}"/>
              </a:ext>
            </a:extLst>
          </p:cNvPr>
          <p:cNvSpPr txBox="1"/>
          <p:nvPr/>
        </p:nvSpPr>
        <p:spPr>
          <a:xfrm>
            <a:off x="0" y="332524"/>
            <a:ext cx="12192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IN" sz="3000" b="1" i="0" u="sng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3.2</a:t>
            </a:r>
            <a:r>
              <a:rPr lang="en-IN" sz="3000" b="1" u="sng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)</a:t>
            </a:r>
            <a:r>
              <a:rPr lang="en-IN" sz="3000" b="1" i="0" u="sng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PROTOTYPE  </a:t>
            </a:r>
            <a:r>
              <a:rPr lang="en-IN" sz="3000" b="1" u="sng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ADVANTAGES</a:t>
            </a:r>
            <a:endParaRPr sz="3000" b="1" i="0" u="sng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5" name="Google Shape;8220;p4">
            <a:extLst>
              <a:ext uri="{FF2B5EF4-FFF2-40B4-BE49-F238E27FC236}">
                <a16:creationId xmlns:a16="http://schemas.microsoft.com/office/drawing/2014/main" id="{78C832C9-7417-23BB-7837-F507A4D703E4}"/>
              </a:ext>
            </a:extLst>
          </p:cNvPr>
          <p:cNvSpPr txBox="1"/>
          <p:nvPr/>
        </p:nvSpPr>
        <p:spPr>
          <a:xfrm>
            <a:off x="-92406" y="1410385"/>
            <a:ext cx="6792677" cy="5447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-US" sz="1800" b="1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Water Conservation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– Uses sensors to optimize irrigation, reducing water wastage.</a:t>
            </a: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endParaRPr lang="en-US" sz="1800" b="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-US" sz="1800" b="1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Automation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– Eliminates manual watering, saving time and effort.</a:t>
            </a: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endParaRPr lang="en-US" sz="1800" b="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-US" sz="1800" b="1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Cost-Effective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– Low-cost components make it affordable for small farms and gardens.</a:t>
            </a: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endParaRPr lang="en-US" sz="1800" b="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-US" sz="1800" b="1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Efficient Plant Growth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– Provides the right amount of water, improving crop health.</a:t>
            </a: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endParaRPr lang="en-US" sz="1800" b="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-US" sz="1800" b="1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User-Friendly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– Simple setup and operation with minimal maintenance required.</a:t>
            </a: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endParaRPr lang="en-US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-US" sz="1800" b="1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Reduces Labor Costs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– Minimizes the need for manual watering, saving time and effort.</a:t>
            </a: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endParaRPr lang="en-US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-US" sz="1800" b="1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Adaptable to Various Environments 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– Can be used in home gardens, greenhouses, and farms.</a:t>
            </a:r>
          </a:p>
        </p:txBody>
      </p:sp>
      <p:pic>
        <p:nvPicPr>
          <p:cNvPr id="6" name="Google Shape;8221;p4">
            <a:extLst>
              <a:ext uri="{FF2B5EF4-FFF2-40B4-BE49-F238E27FC236}">
                <a16:creationId xmlns:a16="http://schemas.microsoft.com/office/drawing/2014/main" id="{5BCE8153-C0DA-E7B6-260E-48896BDEE120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-5400000">
            <a:off x="8100759" y="1152187"/>
            <a:ext cx="2847581" cy="507184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8222;p4">
            <a:extLst>
              <a:ext uri="{FF2B5EF4-FFF2-40B4-BE49-F238E27FC236}">
                <a16:creationId xmlns:a16="http://schemas.microsoft.com/office/drawing/2014/main" id="{FD619D3F-9C32-64C0-F135-1CA4D1F7B9FE}"/>
              </a:ext>
            </a:extLst>
          </p:cNvPr>
          <p:cNvSpPr txBox="1"/>
          <p:nvPr/>
        </p:nvSpPr>
        <p:spPr>
          <a:xfrm>
            <a:off x="6228699" y="6400807"/>
            <a:ext cx="544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15</a:t>
            </a:r>
            <a:r>
              <a:rPr lang="en-IN" sz="18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8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" name="Google Shape;8248;p8">
            <a:extLst>
              <a:ext uri="{FF2B5EF4-FFF2-40B4-BE49-F238E27FC236}">
                <a16:creationId xmlns:a16="http://schemas.microsoft.com/office/drawing/2014/main" id="{C5CDBA51-594E-83FC-39A7-412CD13F5C1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1529" y="120038"/>
            <a:ext cx="1519989" cy="136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8249;p8">
            <a:extLst>
              <a:ext uri="{FF2B5EF4-FFF2-40B4-BE49-F238E27FC236}">
                <a16:creationId xmlns:a16="http://schemas.microsoft.com/office/drawing/2014/main" id="{74A229C7-2E96-FD5C-BB57-54816EB9ADB6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664890" y="34336"/>
            <a:ext cx="1395581" cy="13672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209687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8219;p4">
            <a:extLst>
              <a:ext uri="{FF2B5EF4-FFF2-40B4-BE49-F238E27FC236}">
                <a16:creationId xmlns:a16="http://schemas.microsoft.com/office/drawing/2014/main" id="{70CB540D-F3CF-CE41-D0F9-83F37EB0649F}"/>
              </a:ext>
            </a:extLst>
          </p:cNvPr>
          <p:cNvSpPr txBox="1"/>
          <p:nvPr/>
        </p:nvSpPr>
        <p:spPr>
          <a:xfrm>
            <a:off x="0" y="332524"/>
            <a:ext cx="12192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IN" sz="3000" b="1" i="0" u="sng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3.</a:t>
            </a:r>
            <a:r>
              <a:rPr lang="en-IN" sz="3000" b="1" u="sng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3)</a:t>
            </a:r>
            <a:r>
              <a:rPr lang="en-IN" sz="3000" b="1" i="0" u="sng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PROTOTYPE  CHALLENGES</a:t>
            </a:r>
            <a:endParaRPr sz="3000" b="1" i="0" u="sng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6" name="Google Shape;8220;p4">
            <a:extLst>
              <a:ext uri="{FF2B5EF4-FFF2-40B4-BE49-F238E27FC236}">
                <a16:creationId xmlns:a16="http://schemas.microsoft.com/office/drawing/2014/main" id="{11E65C46-5049-EAA3-5471-14B536B3A5AF}"/>
              </a:ext>
            </a:extLst>
          </p:cNvPr>
          <p:cNvSpPr txBox="1"/>
          <p:nvPr/>
        </p:nvSpPr>
        <p:spPr>
          <a:xfrm>
            <a:off x="0" y="2188996"/>
            <a:ext cx="6792677" cy="2954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-US" sz="1800" b="1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Sensor Inaccuracy 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– Readings may be inconsistent.</a:t>
            </a: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endParaRPr lang="en-US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-US" sz="1800" b="1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Power Dependency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– Requires a stable power supply.</a:t>
            </a: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endParaRPr lang="en-US" sz="1800" b="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-US" sz="1800" b="1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Weather Sensitivity 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– Lacks integration with real-time weather data.</a:t>
            </a: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endParaRPr lang="en-US" sz="1800" b="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-US" sz="1800" b="1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Scaling Costs 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– Expanding for larger farms increases cost.</a:t>
            </a: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endParaRPr lang="en-US" sz="1800" b="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-US" sz="1800" b="1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Maintenance Needs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– Sensors and pumps require regular upkeep.</a:t>
            </a:r>
          </a:p>
        </p:txBody>
      </p:sp>
      <p:sp>
        <p:nvSpPr>
          <p:cNvPr id="8" name="Google Shape;8222;p4">
            <a:extLst>
              <a:ext uri="{FF2B5EF4-FFF2-40B4-BE49-F238E27FC236}">
                <a16:creationId xmlns:a16="http://schemas.microsoft.com/office/drawing/2014/main" id="{074FC16E-0E0E-B113-AE1F-4F1C22BA80CB}"/>
              </a:ext>
            </a:extLst>
          </p:cNvPr>
          <p:cNvSpPr txBox="1"/>
          <p:nvPr/>
        </p:nvSpPr>
        <p:spPr>
          <a:xfrm>
            <a:off x="5823750" y="6454364"/>
            <a:ext cx="544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16</a:t>
            </a:r>
            <a:r>
              <a:rPr lang="en-IN" sz="18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8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8248;p8">
            <a:extLst>
              <a:ext uri="{FF2B5EF4-FFF2-40B4-BE49-F238E27FC236}">
                <a16:creationId xmlns:a16="http://schemas.microsoft.com/office/drawing/2014/main" id="{D4A9687A-A925-0596-8D1B-D7F3F00023E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31529" y="120038"/>
            <a:ext cx="1519989" cy="136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8249;p8">
            <a:extLst>
              <a:ext uri="{FF2B5EF4-FFF2-40B4-BE49-F238E27FC236}">
                <a16:creationId xmlns:a16="http://schemas.microsoft.com/office/drawing/2014/main" id="{BD649171-AB14-F855-3A73-F3D521FD734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64890" y="34336"/>
            <a:ext cx="1395581" cy="13672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Insurers are grappling with the big challenges posed by new risks ...">
            <a:extLst>
              <a:ext uri="{FF2B5EF4-FFF2-40B4-BE49-F238E27FC236}">
                <a16:creationId xmlns:a16="http://schemas.microsoft.com/office/drawing/2014/main" id="{621512D9-73D8-1F4D-AC1B-0C73317CEA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8681" y="2188996"/>
            <a:ext cx="4971790" cy="2821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AE7B001-62E5-87FF-0376-C34F8D2C9F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6952" y="1129718"/>
            <a:ext cx="1025054" cy="1025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Download Money, Pile Of Money, Dollars. Royalty-Free Stock Illustration ...">
            <a:extLst>
              <a:ext uri="{FF2B5EF4-FFF2-40B4-BE49-F238E27FC236}">
                <a16:creationId xmlns:a16="http://schemas.microsoft.com/office/drawing/2014/main" id="{8BAFDD7B-C79F-2182-D82E-038DBB7D85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2904" y="5056097"/>
            <a:ext cx="1767567" cy="1767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27210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8311;p18">
            <a:extLst>
              <a:ext uri="{FF2B5EF4-FFF2-40B4-BE49-F238E27FC236}">
                <a16:creationId xmlns:a16="http://schemas.microsoft.com/office/drawing/2014/main" id="{A6998FF3-438A-E554-E580-C51540E0F9B1}"/>
              </a:ext>
            </a:extLst>
          </p:cNvPr>
          <p:cNvSpPr txBox="1"/>
          <p:nvPr/>
        </p:nvSpPr>
        <p:spPr>
          <a:xfrm>
            <a:off x="0" y="268323"/>
            <a:ext cx="12192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IN" sz="3000" b="1" u="sng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3.4) </a:t>
            </a:r>
            <a:r>
              <a:rPr lang="en-IN" sz="3000" b="1" i="0" u="sng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PROTOTYPE REAL LIFE APPLICATIONS</a:t>
            </a:r>
            <a:endParaRPr sz="3000" b="1" i="0" u="sng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5" name="Google Shape;8312;p18">
            <a:extLst>
              <a:ext uri="{FF2B5EF4-FFF2-40B4-BE49-F238E27FC236}">
                <a16:creationId xmlns:a16="http://schemas.microsoft.com/office/drawing/2014/main" id="{D7FC1B8C-C6A2-6463-0774-F1698B35E43B}"/>
              </a:ext>
            </a:extLst>
          </p:cNvPr>
          <p:cNvSpPr txBox="1"/>
          <p:nvPr/>
        </p:nvSpPr>
        <p:spPr>
          <a:xfrm>
            <a:off x="0" y="1452638"/>
            <a:ext cx="11919600" cy="52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42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-IN" sz="1800" dirty="0"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r>
              <a:rPr lang="en-IN" sz="1800" b="1" dirty="0">
                <a:latin typeface="Times New Roman"/>
                <a:ea typeface="Times New Roman"/>
                <a:cs typeface="Times New Roman"/>
                <a:sym typeface="Times New Roman"/>
              </a:rPr>
              <a:t>Agriculture:</a:t>
            </a:r>
            <a:r>
              <a:rPr lang="en-IN" sz="1800" dirty="0">
                <a:latin typeface="Times New Roman"/>
                <a:ea typeface="Times New Roman"/>
                <a:cs typeface="Times New Roman"/>
                <a:sym typeface="Times New Roman"/>
              </a:rPr>
              <a:t> Efficient water management for crops, reducing water waste, and improving yield through precise irrigation based on soil moisture and weather conditions.</a:t>
            </a:r>
            <a:endParaRPr sz="18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42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-IN" sz="1800" dirty="0"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r>
              <a:rPr lang="en-IN" sz="1800" b="1" dirty="0">
                <a:latin typeface="Times New Roman"/>
                <a:ea typeface="Times New Roman"/>
                <a:cs typeface="Times New Roman"/>
                <a:sym typeface="Times New Roman"/>
              </a:rPr>
              <a:t>Gardens and Lawns:</a:t>
            </a:r>
            <a:r>
              <a:rPr lang="en-IN" sz="1800" dirty="0">
                <a:latin typeface="Times New Roman"/>
                <a:ea typeface="Times New Roman"/>
                <a:cs typeface="Times New Roman"/>
                <a:sym typeface="Times New Roman"/>
              </a:rPr>
              <a:t> Automating watering schedules for home gardens or public parks, ensuring plants are watered as needed, preventing over- or under-watering.</a:t>
            </a:r>
            <a:endParaRPr sz="18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42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-IN" sz="1800" dirty="0"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r>
              <a:rPr lang="en-IN" sz="1800" b="1" dirty="0">
                <a:latin typeface="Times New Roman"/>
                <a:ea typeface="Times New Roman"/>
                <a:cs typeface="Times New Roman"/>
                <a:sym typeface="Times New Roman"/>
              </a:rPr>
              <a:t>Greenhouses:</a:t>
            </a:r>
            <a:r>
              <a:rPr lang="en-IN" sz="1800" dirty="0">
                <a:latin typeface="Times New Roman"/>
                <a:ea typeface="Times New Roman"/>
                <a:cs typeface="Times New Roman"/>
                <a:sym typeface="Times New Roman"/>
              </a:rPr>
              <a:t> Monitoring and controlling irrigation in controlled environments to maintain optimal moisture levels for plant growth.</a:t>
            </a:r>
            <a:endParaRPr sz="18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42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-IN" sz="1800" dirty="0"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r>
              <a:rPr lang="en-IN" sz="1800" b="1" dirty="0">
                <a:latin typeface="Times New Roman"/>
                <a:ea typeface="Times New Roman"/>
                <a:cs typeface="Times New Roman"/>
                <a:sym typeface="Times New Roman"/>
              </a:rPr>
              <a:t>Golf Courses:</a:t>
            </a:r>
            <a:r>
              <a:rPr lang="en-IN" sz="1800" dirty="0">
                <a:latin typeface="Times New Roman"/>
                <a:ea typeface="Times New Roman"/>
                <a:cs typeface="Times New Roman"/>
                <a:sym typeface="Times New Roman"/>
              </a:rPr>
              <a:t> Managing large green spaces efficiently by using smart irrigation to maintain turf health while conserving water.</a:t>
            </a:r>
            <a:endParaRPr sz="18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42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-IN" sz="1800" dirty="0"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r>
              <a:rPr lang="en-IN" sz="1800" b="1" dirty="0">
                <a:latin typeface="Times New Roman"/>
                <a:ea typeface="Times New Roman"/>
                <a:cs typeface="Times New Roman"/>
                <a:sym typeface="Times New Roman"/>
              </a:rPr>
              <a:t>Commercial Landscaping:</a:t>
            </a:r>
            <a:r>
              <a:rPr lang="en-IN" sz="1800" dirty="0">
                <a:latin typeface="Times New Roman"/>
                <a:ea typeface="Times New Roman"/>
                <a:cs typeface="Times New Roman"/>
                <a:sym typeface="Times New Roman"/>
              </a:rPr>
              <a:t> Optimizing water usage for landscapes around office buildings, hotels, or other commercial properties, ensuring greenery stays healthy with minimal water use.</a:t>
            </a:r>
            <a:endParaRPr sz="18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42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-IN" sz="1800" dirty="0"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r>
              <a:rPr lang="en-IN" sz="1800" b="1" dirty="0">
                <a:latin typeface="Times New Roman"/>
                <a:ea typeface="Times New Roman"/>
                <a:cs typeface="Times New Roman"/>
                <a:sym typeface="Times New Roman"/>
              </a:rPr>
              <a:t>Smart Cities:</a:t>
            </a:r>
            <a:r>
              <a:rPr lang="en-IN" sz="1800" dirty="0">
                <a:latin typeface="Times New Roman"/>
                <a:ea typeface="Times New Roman"/>
                <a:cs typeface="Times New Roman"/>
                <a:sym typeface="Times New Roman"/>
              </a:rPr>
              <a:t> Part of broader smart city initiatives, where public parks and urban green spaces use IoT-based smart irrigation to conserve water and maintain urban ecosystems.</a:t>
            </a:r>
            <a:endParaRPr sz="18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" name="Google Shape;8313;p18">
            <a:extLst>
              <a:ext uri="{FF2B5EF4-FFF2-40B4-BE49-F238E27FC236}">
                <a16:creationId xmlns:a16="http://schemas.microsoft.com/office/drawing/2014/main" id="{79EC9547-697B-BB7D-1ABC-66CF544164FB}"/>
              </a:ext>
            </a:extLst>
          </p:cNvPr>
          <p:cNvSpPr txBox="1"/>
          <p:nvPr/>
        </p:nvSpPr>
        <p:spPr>
          <a:xfrm flipH="1">
            <a:off x="5525525" y="6405000"/>
            <a:ext cx="25296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-IN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7</a:t>
            </a:r>
            <a:r>
              <a:rPr lang="en-IN" sz="1800" b="1" dirty="0"/>
              <a:t>.</a:t>
            </a:r>
            <a:endParaRPr sz="18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8248;p8">
            <a:extLst>
              <a:ext uri="{FF2B5EF4-FFF2-40B4-BE49-F238E27FC236}">
                <a16:creationId xmlns:a16="http://schemas.microsoft.com/office/drawing/2014/main" id="{E5AA0123-A930-4EBA-B081-62BB94240A02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31530" y="120038"/>
            <a:ext cx="1436014" cy="12153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8249;p8">
            <a:extLst>
              <a:ext uri="{FF2B5EF4-FFF2-40B4-BE49-F238E27FC236}">
                <a16:creationId xmlns:a16="http://schemas.microsoft.com/office/drawing/2014/main" id="{904F960B-29C9-8A28-6EBD-F33D147BD95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64890" y="34336"/>
            <a:ext cx="1395581" cy="13672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856026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5" descr="C:\Users\staff\Downloads\2_SVICS_BCA_Gandhinagar_Logo.png">
            <a:extLst>
              <a:ext uri="{FF2B5EF4-FFF2-40B4-BE49-F238E27FC236}">
                <a16:creationId xmlns:a16="http://schemas.microsoft.com/office/drawing/2014/main" id="{B1396AF6-FF32-2D34-0C8F-DD7542FC9D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8325" y="131763"/>
            <a:ext cx="1312863" cy="1290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5" name="Title 1">
            <a:extLst>
              <a:ext uri="{FF2B5EF4-FFF2-40B4-BE49-F238E27FC236}">
                <a16:creationId xmlns:a16="http://schemas.microsoft.com/office/drawing/2014/main" id="{D18F779F-FAF3-B8FC-6C0C-AB4D5D60B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7638"/>
            <a:ext cx="10515600" cy="744537"/>
          </a:xfrm>
        </p:spPr>
        <p:txBody>
          <a:bodyPr/>
          <a:lstStyle/>
          <a:p>
            <a:pPr algn="ctr" eaLnBrk="1" hangingPunct="1"/>
            <a:r>
              <a:rPr lang="en-IN" altLang="en-US" sz="2400" b="1">
                <a:latin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Table of Contents</a:t>
            </a:r>
            <a:endParaRPr lang="en-IN" altLang="en-US" sz="240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7CCD97D0-1763-F283-FB94-AE20B20732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8841285"/>
              </p:ext>
            </p:extLst>
          </p:nvPr>
        </p:nvGraphicFramePr>
        <p:xfrm>
          <a:off x="1055688" y="903288"/>
          <a:ext cx="9663112" cy="53357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23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085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822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9832">
                <a:tc>
                  <a:txBody>
                    <a:bodyPr/>
                    <a:lstStyle/>
                    <a:p>
                      <a:pPr algn="r"/>
                      <a:r>
                        <a:rPr lang="en-US" sz="1000" dirty="0"/>
                        <a:t>S. NO.</a:t>
                      </a:r>
                      <a:endParaRPr lang="en-IN" sz="1000" dirty="0"/>
                    </a:p>
                  </a:txBody>
                  <a:tcPr marL="91444" marR="91444" marT="45728" marB="4572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dirty="0"/>
                        <a:t>Particular</a:t>
                      </a:r>
                      <a:endParaRPr lang="en-IN" sz="1000" b="1" dirty="0"/>
                    </a:p>
                  </a:txBody>
                  <a:tcPr marL="91444" marR="91444" marT="45728" marB="4572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Slide No.</a:t>
                      </a:r>
                      <a:endParaRPr lang="en-IN" sz="1000" b="1" dirty="0"/>
                    </a:p>
                  </a:txBody>
                  <a:tcPr marL="91444" marR="91444" marT="45728" marB="45728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3884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u="none" strike="noStrike" cap="none" dirty="0">
                          <a:sym typeface="Arial"/>
                        </a:rPr>
                        <a:t>1</a:t>
                      </a:r>
                      <a:endParaRPr lang="en-IN" sz="1000" b="1" dirty="0"/>
                    </a:p>
                  </a:txBody>
                  <a:tcPr marL="91444" marR="91444" marT="45728" marB="45728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u="none" strike="noStrike" cap="none" dirty="0">
                          <a:sym typeface="Arial"/>
                        </a:rPr>
                        <a:t>BUILDING A PROJECT PLAN FROM SCRATCH </a:t>
                      </a:r>
                      <a:endParaRPr lang="en-IN" sz="1000" b="1" dirty="0"/>
                    </a:p>
                  </a:txBody>
                  <a:tcPr marL="91444" marR="91444" marT="45728" marB="45728"/>
                </a:tc>
                <a:tc>
                  <a:txBody>
                    <a:bodyPr/>
                    <a:lstStyle/>
                    <a:p>
                      <a:pPr algn="ctr"/>
                      <a:endParaRPr lang="en-IN" sz="1050" dirty="0"/>
                    </a:p>
                  </a:txBody>
                  <a:tcPr marL="91444" marR="91444" marT="45728" marB="4572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3884">
                <a:tc>
                  <a:txBody>
                    <a:bodyPr/>
                    <a:lstStyle/>
                    <a:p>
                      <a:pPr algn="r"/>
                      <a:r>
                        <a:rPr lang="en-US" sz="1000" dirty="0"/>
                        <a:t>1.1</a:t>
                      </a:r>
                      <a:endParaRPr lang="en-IN" sz="1000" dirty="0"/>
                    </a:p>
                  </a:txBody>
                  <a:tcPr marL="91444" marR="91444" marT="45728" marB="45728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000" i="0" u="none" strike="noStrike" cap="none" dirty="0">
                          <a:sym typeface="Arial"/>
                        </a:rPr>
                        <a:t>PROJECT </a:t>
                      </a:r>
                      <a:r>
                        <a:rPr lang="en-IN" sz="1000" b="0" i="0" u="none" strike="noStrike" cap="none" dirty="0">
                          <a:sym typeface="Arial"/>
                        </a:rPr>
                        <a:t>TITLE</a:t>
                      </a:r>
                      <a:endParaRPr lang="en-IN" sz="10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44" marR="91444" marT="45728" marB="4572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50" dirty="0"/>
                        <a:t>1</a:t>
                      </a:r>
                    </a:p>
                  </a:txBody>
                  <a:tcPr marL="91444" marR="91444" marT="45728" marB="45728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3884">
                <a:tc>
                  <a:txBody>
                    <a:bodyPr/>
                    <a:lstStyle/>
                    <a:p>
                      <a:pPr algn="r"/>
                      <a:r>
                        <a:rPr lang="en-US" sz="1000" dirty="0"/>
                        <a:t>1.2</a:t>
                      </a:r>
                      <a:endParaRPr lang="en-IN" sz="1000" dirty="0"/>
                    </a:p>
                  </a:txBody>
                  <a:tcPr marL="91444" marR="91444" marT="45728" marB="45728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u="none" strike="noStrike" cap="none" dirty="0">
                          <a:sym typeface="Arial"/>
                        </a:rPr>
                        <a:t>PROJECT DEFINITION </a:t>
                      </a:r>
                      <a:endParaRPr lang="en-IN" sz="1000" dirty="0"/>
                    </a:p>
                  </a:txBody>
                  <a:tcPr marL="91444" marR="91444" marT="45728" marB="4572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50" dirty="0"/>
                        <a:t>2</a:t>
                      </a:r>
                    </a:p>
                  </a:txBody>
                  <a:tcPr marL="91444" marR="91444" marT="45728" marB="45728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3884">
                <a:tc>
                  <a:txBody>
                    <a:bodyPr/>
                    <a:lstStyle/>
                    <a:p>
                      <a:pPr algn="r"/>
                      <a:r>
                        <a:rPr lang="en-US" sz="1000" dirty="0"/>
                        <a:t>1.3</a:t>
                      </a:r>
                      <a:endParaRPr lang="en-IN" sz="1000" dirty="0"/>
                    </a:p>
                  </a:txBody>
                  <a:tcPr marL="91444" marR="91444" marT="45728" marB="45728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000" u="none" strike="noStrike" cap="none" dirty="0">
                          <a:sym typeface="Arial"/>
                        </a:rPr>
                        <a:t>GROUP DETAILS</a:t>
                      </a:r>
                      <a:endParaRPr lang="en-IN" sz="10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44" marR="91444" marT="45728" marB="4572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50" dirty="0"/>
                        <a:t>3</a:t>
                      </a:r>
                    </a:p>
                  </a:txBody>
                  <a:tcPr marL="91444" marR="91444" marT="45728" marB="45728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3884">
                <a:tc>
                  <a:txBody>
                    <a:bodyPr/>
                    <a:lstStyle/>
                    <a:p>
                      <a:pPr algn="r"/>
                      <a:r>
                        <a:rPr lang="en-US" sz="1000" dirty="0"/>
                        <a:t>1.4</a:t>
                      </a:r>
                      <a:endParaRPr lang="en-IN" sz="1000" dirty="0"/>
                    </a:p>
                  </a:txBody>
                  <a:tcPr marL="91444" marR="91444" marT="45728" marB="45728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u="none" strike="noStrike" cap="none" dirty="0">
                          <a:sym typeface="Arial"/>
                        </a:rPr>
                        <a:t>SYSTEM REQUIREMENTS SPECIFICATION – HARDWARE</a:t>
                      </a:r>
                      <a:r>
                        <a:rPr lang="en-US" sz="1000" u="none" strike="noStrike" cap="none" baseline="0" dirty="0">
                          <a:sym typeface="Arial"/>
                        </a:rPr>
                        <a:t> &amp; SOFTWARE</a:t>
                      </a:r>
                      <a:endParaRPr lang="en-IN" sz="1000" dirty="0"/>
                    </a:p>
                  </a:txBody>
                  <a:tcPr marL="91444" marR="91444" marT="45728" marB="4572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50" dirty="0"/>
                        <a:t>4,5</a:t>
                      </a:r>
                    </a:p>
                  </a:txBody>
                  <a:tcPr marL="91444" marR="91444" marT="45728" marB="45728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3884">
                <a:tc>
                  <a:txBody>
                    <a:bodyPr/>
                    <a:lstStyle/>
                    <a:p>
                      <a:pPr algn="r"/>
                      <a:r>
                        <a:rPr lang="en-US" sz="1000" dirty="0"/>
                        <a:t>1.5</a:t>
                      </a:r>
                      <a:endParaRPr lang="en-IN" sz="1000" dirty="0"/>
                    </a:p>
                  </a:txBody>
                  <a:tcPr marL="91444" marR="91444" marT="45728" marB="45728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u="none" strike="noStrike" cap="none" dirty="0">
                          <a:sym typeface="Arial"/>
                        </a:rPr>
                        <a:t>HARDWARE</a:t>
                      </a:r>
                      <a:r>
                        <a:rPr lang="en-US" sz="1000" u="none" strike="noStrike" cap="none" baseline="0" dirty="0">
                          <a:sym typeface="Arial"/>
                        </a:rPr>
                        <a:t> </a:t>
                      </a:r>
                      <a:r>
                        <a:rPr lang="en-US" sz="1000" u="none" strike="noStrike" cap="none" dirty="0">
                          <a:sym typeface="Arial"/>
                        </a:rPr>
                        <a:t>DEVICE COST SPECIFICATION</a:t>
                      </a:r>
                      <a:endParaRPr lang="en-IN" sz="1000" dirty="0"/>
                    </a:p>
                  </a:txBody>
                  <a:tcPr marL="91444" marR="91444" marT="45728" marB="4572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50" dirty="0"/>
                        <a:t>6</a:t>
                      </a:r>
                    </a:p>
                  </a:txBody>
                  <a:tcPr marL="91444" marR="91444" marT="45728" marB="45728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3884">
                <a:tc>
                  <a:txBody>
                    <a:bodyPr/>
                    <a:lstStyle/>
                    <a:p>
                      <a:pPr algn="r"/>
                      <a:r>
                        <a:rPr lang="en-US" sz="1000" b="1" u="none" strike="noStrike" cap="none" dirty="0">
                          <a:sym typeface="Arial"/>
                        </a:rPr>
                        <a:t>2</a:t>
                      </a:r>
                      <a:endParaRPr lang="en-IN" sz="1000" dirty="0"/>
                    </a:p>
                  </a:txBody>
                  <a:tcPr marL="91444" marR="91444" marT="45728" marB="45728"/>
                </a:tc>
                <a:tc>
                  <a:txBody>
                    <a:bodyPr/>
                    <a:lstStyle/>
                    <a:p>
                      <a:r>
                        <a:rPr lang="en-IN" sz="1000" b="1" u="none" strike="noStrike" cap="none" dirty="0">
                          <a:sym typeface="Arial"/>
                        </a:rPr>
                        <a:t>ASSEMBLING AND PROGRAMMING IN A VIRTUAL ENVIRONMENT </a:t>
                      </a:r>
                      <a:endParaRPr lang="en-IN" sz="1000" dirty="0"/>
                    </a:p>
                  </a:txBody>
                  <a:tcPr marL="91444" marR="91444" marT="45728" marB="45728"/>
                </a:tc>
                <a:tc>
                  <a:txBody>
                    <a:bodyPr/>
                    <a:lstStyle/>
                    <a:p>
                      <a:pPr algn="ctr"/>
                      <a:endParaRPr lang="en-IN" sz="1050" dirty="0"/>
                    </a:p>
                  </a:txBody>
                  <a:tcPr marL="91444" marR="91444" marT="45728" marB="45728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43884">
                <a:tc>
                  <a:txBody>
                    <a:bodyPr/>
                    <a:lstStyle/>
                    <a:p>
                      <a:pPr algn="r"/>
                      <a:r>
                        <a:rPr lang="en-US" sz="1000" dirty="0"/>
                        <a:t>2.1</a:t>
                      </a:r>
                      <a:endParaRPr lang="en-IN" sz="1000" dirty="0"/>
                    </a:p>
                  </a:txBody>
                  <a:tcPr marL="91444" marR="91444" marT="45728" marB="45728"/>
                </a:tc>
                <a:tc>
                  <a:txBody>
                    <a:bodyPr/>
                    <a:lstStyle/>
                    <a:p>
                      <a:r>
                        <a:rPr lang="en-IN" sz="1000" u="none" strike="noStrike" cap="none" dirty="0">
                          <a:sym typeface="Arial"/>
                        </a:rPr>
                        <a:t>CIRCUIT</a:t>
                      </a:r>
                      <a:r>
                        <a:rPr lang="en-IN" sz="1000" u="none" strike="noStrike" cap="none" baseline="0" dirty="0">
                          <a:sym typeface="Arial"/>
                        </a:rPr>
                        <a:t> DESIGN - DIAGRAM</a:t>
                      </a:r>
                      <a:endParaRPr lang="en-IN" sz="1000" dirty="0"/>
                    </a:p>
                  </a:txBody>
                  <a:tcPr marL="91444" marR="91444" marT="45728" marB="4572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50" dirty="0"/>
                        <a:t>7</a:t>
                      </a:r>
                    </a:p>
                  </a:txBody>
                  <a:tcPr marL="91444" marR="91444" marT="45728" marB="45728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43884">
                <a:tc>
                  <a:txBody>
                    <a:bodyPr/>
                    <a:lstStyle/>
                    <a:p>
                      <a:pPr algn="r"/>
                      <a:r>
                        <a:rPr lang="en-US" sz="1000" dirty="0"/>
                        <a:t>2.2</a:t>
                      </a:r>
                      <a:endParaRPr lang="en-IN" sz="1000" dirty="0"/>
                    </a:p>
                  </a:txBody>
                  <a:tcPr marL="91444" marR="91444" marT="45728" marB="45728"/>
                </a:tc>
                <a:tc>
                  <a:txBody>
                    <a:bodyPr/>
                    <a:lstStyle/>
                    <a:p>
                      <a:r>
                        <a:rPr lang="en-US" sz="1000" u="none" strike="noStrike" cap="none" dirty="0">
                          <a:sym typeface="Arial"/>
                        </a:rPr>
                        <a:t>ASSEMBLING</a:t>
                      </a:r>
                      <a:r>
                        <a:rPr lang="en-US" sz="1000" u="none" strike="noStrike" cap="none" baseline="0" dirty="0">
                          <a:sym typeface="Arial"/>
                        </a:rPr>
                        <a:t> THE COMPONENTS – STEPS </a:t>
                      </a:r>
                      <a:endParaRPr lang="en-IN" sz="1000" dirty="0"/>
                    </a:p>
                  </a:txBody>
                  <a:tcPr marL="91444" marR="91444" marT="45728" marB="4572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50" dirty="0"/>
                        <a:t>8,9,10</a:t>
                      </a:r>
                    </a:p>
                  </a:txBody>
                  <a:tcPr marL="91444" marR="91444" marT="45728" marB="45728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43884"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2.3</a:t>
                      </a:r>
                      <a:endParaRPr lang="en-IN" sz="1000" dirty="0"/>
                    </a:p>
                  </a:txBody>
                  <a:tcPr marL="91444" marR="91444" marT="45728" marB="45728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u="none" strike="noStrike" cap="none" baseline="0" dirty="0">
                          <a:sym typeface="Arial"/>
                        </a:rPr>
                        <a:t>LABELLED DIAGRAM OF PROTOTYPE</a:t>
                      </a:r>
                      <a:endParaRPr lang="en-IN" sz="1000" dirty="0"/>
                    </a:p>
                  </a:txBody>
                  <a:tcPr marL="91444" marR="91444" marT="45728" marB="4572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50" dirty="0"/>
                        <a:t>11</a:t>
                      </a:r>
                    </a:p>
                  </a:txBody>
                  <a:tcPr marL="91444" marR="91444" marT="45728" marB="45728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43884">
                <a:tc>
                  <a:txBody>
                    <a:bodyPr/>
                    <a:lstStyle/>
                    <a:p>
                      <a:pPr algn="r"/>
                      <a:r>
                        <a:rPr lang="en-US" sz="1000" dirty="0"/>
                        <a:t>2.4</a:t>
                      </a:r>
                      <a:endParaRPr lang="en-IN" sz="1000" dirty="0"/>
                    </a:p>
                  </a:txBody>
                  <a:tcPr marL="91444" marR="91444" marT="45728" marB="45728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u="none" strike="noStrike" cap="none" dirty="0">
                          <a:sym typeface="Arial"/>
                        </a:rPr>
                        <a:t>DEVELOPING THE LOGIC </a:t>
                      </a:r>
                      <a:r>
                        <a:rPr lang="en-US" sz="1000" u="none" strike="noStrike" cap="none" baseline="0" dirty="0">
                          <a:sym typeface="Arial"/>
                        </a:rPr>
                        <a:t> - COMPLETE CODE WITH EXPLAINATION</a:t>
                      </a:r>
                      <a:endParaRPr lang="en-IN" sz="1000" dirty="0"/>
                    </a:p>
                  </a:txBody>
                  <a:tcPr marL="91444" marR="91444" marT="45728" marB="4572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50" dirty="0"/>
                        <a:t>12</a:t>
                      </a:r>
                    </a:p>
                  </a:txBody>
                  <a:tcPr marL="91444" marR="91444" marT="45728" marB="45728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43884"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2.5</a:t>
                      </a:r>
                      <a:endParaRPr lang="en-IN" sz="1000" dirty="0"/>
                    </a:p>
                  </a:txBody>
                  <a:tcPr marL="91444" marR="91444" marT="45728" marB="45728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u="none" strike="noStrike" cap="none" dirty="0">
                          <a:sym typeface="Arial"/>
                        </a:rPr>
                        <a:t>BURNING THE CODE INTO THE PROTOTYPE – STEPS</a:t>
                      </a:r>
                      <a:endParaRPr lang="en-IN" sz="1000" dirty="0"/>
                    </a:p>
                  </a:txBody>
                  <a:tcPr marL="91444" marR="91444" marT="45728" marB="4572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50" dirty="0"/>
                        <a:t>13</a:t>
                      </a:r>
                    </a:p>
                  </a:txBody>
                  <a:tcPr marL="91444" marR="91444" marT="45728" marB="45728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52349">
                <a:tc>
                  <a:txBody>
                    <a:bodyPr/>
                    <a:lstStyle/>
                    <a:p>
                      <a:pPr algn="r"/>
                      <a:r>
                        <a:rPr lang="en-US" sz="1000" b="1" u="none" strike="noStrike" cap="none" dirty="0">
                          <a:sym typeface="Arial"/>
                        </a:rPr>
                        <a:t>3</a:t>
                      </a:r>
                      <a:endParaRPr lang="en-IN" sz="1000" dirty="0"/>
                    </a:p>
                  </a:txBody>
                  <a:tcPr marL="91444" marR="91444" marT="45728" marB="45728"/>
                </a:tc>
                <a:tc>
                  <a:txBody>
                    <a:bodyPr/>
                    <a:lstStyle/>
                    <a:p>
                      <a:r>
                        <a:rPr lang="en-US" sz="1000" b="1" u="none" strike="noStrike" cap="none" dirty="0">
                          <a:sym typeface="Arial"/>
                        </a:rPr>
                        <a:t>DEMONSTRATING THE</a:t>
                      </a:r>
                      <a:r>
                        <a:rPr lang="en-US" sz="1000" b="1" u="none" strike="noStrike" cap="none" baseline="0" dirty="0">
                          <a:sym typeface="Arial"/>
                        </a:rPr>
                        <a:t> PROTOTYPE</a:t>
                      </a:r>
                      <a:r>
                        <a:rPr lang="en-US" sz="1000" b="1" u="none" strike="noStrike" cap="none" dirty="0">
                          <a:sym typeface="Arial"/>
                        </a:rPr>
                        <a:t> </a:t>
                      </a:r>
                      <a:endParaRPr lang="en-IN" sz="1000" dirty="0"/>
                    </a:p>
                  </a:txBody>
                  <a:tcPr marL="91444" marR="91444" marT="45728" marB="45728"/>
                </a:tc>
                <a:tc>
                  <a:txBody>
                    <a:bodyPr/>
                    <a:lstStyle/>
                    <a:p>
                      <a:pPr algn="ctr"/>
                      <a:endParaRPr lang="en-IN" sz="1050" dirty="0"/>
                    </a:p>
                  </a:txBody>
                  <a:tcPr marL="91444" marR="91444" marT="45728" marB="45728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96977">
                <a:tc>
                  <a:txBody>
                    <a:bodyPr/>
                    <a:lstStyle/>
                    <a:p>
                      <a:pPr algn="r"/>
                      <a:r>
                        <a:rPr lang="en-GB" sz="1000" dirty="0"/>
                        <a:t>3.1</a:t>
                      </a:r>
                      <a:endParaRPr lang="en-IN" sz="1000" dirty="0"/>
                    </a:p>
                  </a:txBody>
                  <a:tcPr marL="91444" marR="91444" marT="45728" marB="45728"/>
                </a:tc>
                <a:tc>
                  <a:txBody>
                    <a:bodyPr/>
                    <a:lstStyle/>
                    <a:p>
                      <a:r>
                        <a:rPr lang="en-GB" sz="1000" dirty="0"/>
                        <a:t>WORKING</a:t>
                      </a:r>
                      <a:r>
                        <a:rPr lang="en-GB" sz="1000" baseline="0" dirty="0"/>
                        <a:t> PROTOTYPE – VIDEO </a:t>
                      </a:r>
                      <a:endParaRPr lang="en-IN" sz="1000" dirty="0"/>
                    </a:p>
                  </a:txBody>
                  <a:tcPr marL="91444" marR="91444" marT="45728" marB="4572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50" dirty="0"/>
                        <a:t>14</a:t>
                      </a:r>
                    </a:p>
                  </a:txBody>
                  <a:tcPr marL="91444" marR="91444" marT="45728" marB="45728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43884">
                <a:tc>
                  <a:txBody>
                    <a:bodyPr/>
                    <a:lstStyle/>
                    <a:p>
                      <a:pPr algn="r"/>
                      <a:r>
                        <a:rPr lang="en-US" sz="1000" dirty="0"/>
                        <a:t>3.2</a:t>
                      </a:r>
                      <a:endParaRPr lang="en-IN" sz="1000" dirty="0"/>
                    </a:p>
                  </a:txBody>
                  <a:tcPr marL="91444" marR="91444" marT="45728" marB="45728"/>
                </a:tc>
                <a:tc>
                  <a:txBody>
                    <a:bodyPr/>
                    <a:lstStyle/>
                    <a:p>
                      <a:r>
                        <a:rPr lang="en-US" sz="1000" u="none" strike="noStrike" cap="none" dirty="0">
                          <a:sym typeface="Arial"/>
                        </a:rPr>
                        <a:t>PROTOTYPE ADVANTAGES</a:t>
                      </a:r>
                      <a:endParaRPr lang="en-IN" sz="1000" dirty="0"/>
                    </a:p>
                  </a:txBody>
                  <a:tcPr marL="91444" marR="91444" marT="45728" marB="4572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50" dirty="0"/>
                        <a:t>15</a:t>
                      </a:r>
                    </a:p>
                  </a:txBody>
                  <a:tcPr marL="91444" marR="91444" marT="45728" marB="45728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43884">
                <a:tc>
                  <a:txBody>
                    <a:bodyPr/>
                    <a:lstStyle/>
                    <a:p>
                      <a:pPr algn="r"/>
                      <a:r>
                        <a:rPr lang="en-US" sz="1000" dirty="0"/>
                        <a:t>3.3</a:t>
                      </a:r>
                      <a:endParaRPr lang="en-IN" sz="1000" dirty="0"/>
                    </a:p>
                  </a:txBody>
                  <a:tcPr marL="91444" marR="91444" marT="45728" marB="45728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u="none" strike="noStrike" cap="none" dirty="0">
                          <a:sym typeface="Arial"/>
                        </a:rPr>
                        <a:t>PROTOTYPE CHALLENGES</a:t>
                      </a:r>
                      <a:endParaRPr lang="en-IN" sz="10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44" marR="91444" marT="45728" marB="4572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50" dirty="0"/>
                        <a:t>16</a:t>
                      </a:r>
                    </a:p>
                  </a:txBody>
                  <a:tcPr marL="91444" marR="91444" marT="45728" marB="45728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43884">
                <a:tc>
                  <a:txBody>
                    <a:bodyPr/>
                    <a:lstStyle/>
                    <a:p>
                      <a:pPr algn="r"/>
                      <a:r>
                        <a:rPr lang="en-US" sz="1000" dirty="0"/>
                        <a:t>3.4</a:t>
                      </a:r>
                      <a:endParaRPr lang="en-IN" sz="1000" dirty="0"/>
                    </a:p>
                  </a:txBody>
                  <a:tcPr marL="91444" marR="91444" marT="45728" marB="45728"/>
                </a:tc>
                <a:tc>
                  <a:txBody>
                    <a:bodyPr/>
                    <a:lstStyle/>
                    <a:p>
                      <a:r>
                        <a:rPr lang="en-US" sz="1000" u="none" strike="noStrike" cap="none" dirty="0">
                          <a:sym typeface="Arial"/>
                        </a:rPr>
                        <a:t>PROTOTYPEREAL LIFE APPLICATIONS</a:t>
                      </a:r>
                      <a:endParaRPr lang="en-IN" sz="1000" dirty="0"/>
                    </a:p>
                  </a:txBody>
                  <a:tcPr marL="91444" marR="91444" marT="45728" marB="4572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50" dirty="0"/>
                        <a:t>17</a:t>
                      </a:r>
                    </a:p>
                  </a:txBody>
                  <a:tcPr marL="91444" marR="91444" marT="45728" marB="45728"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43884"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3.5</a:t>
                      </a:r>
                      <a:endParaRPr lang="en-IN" sz="1000" dirty="0"/>
                    </a:p>
                  </a:txBody>
                  <a:tcPr marL="91444" marR="91444" marT="45728" marB="45728"/>
                </a:tc>
                <a:tc>
                  <a:txBody>
                    <a:bodyPr/>
                    <a:lstStyle/>
                    <a:p>
                      <a:r>
                        <a:rPr lang="en-US" sz="1000" u="none" strike="noStrike" cap="none" dirty="0">
                          <a:sym typeface="Arial"/>
                        </a:rPr>
                        <a:t>ROBOPEDIA</a:t>
                      </a:r>
                      <a:r>
                        <a:rPr lang="en-US" sz="1000" u="none" strike="noStrike" cap="none" baseline="0" dirty="0">
                          <a:sym typeface="Arial"/>
                        </a:rPr>
                        <a:t> PROJECT WORK – I TO IV FIVE LEARNINGS </a:t>
                      </a:r>
                      <a:endParaRPr lang="en-IN" sz="1000" dirty="0"/>
                    </a:p>
                  </a:txBody>
                  <a:tcPr marL="91444" marR="91444" marT="45728" marB="4572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50" dirty="0"/>
                        <a:t>18</a:t>
                      </a:r>
                    </a:p>
                  </a:txBody>
                  <a:tcPr marL="91444" marR="91444" marT="45728" marB="45728"/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43884">
                <a:tc>
                  <a:txBody>
                    <a:bodyPr/>
                    <a:lstStyle/>
                    <a:p>
                      <a:pPr algn="r"/>
                      <a:r>
                        <a:rPr lang="en-US" sz="1000" dirty="0"/>
                        <a:t>3.6</a:t>
                      </a:r>
                      <a:endParaRPr lang="en-IN" sz="1000" dirty="0"/>
                    </a:p>
                  </a:txBody>
                  <a:tcPr marL="91444" marR="91444" marT="45728" marB="45728"/>
                </a:tc>
                <a:tc>
                  <a:txBody>
                    <a:bodyPr/>
                    <a:lstStyle/>
                    <a:p>
                      <a:r>
                        <a:rPr lang="en-US" sz="1000" u="none" strike="noStrike" cap="none" baseline="0" dirty="0">
                          <a:sym typeface="Arial"/>
                        </a:rPr>
                        <a:t>PROJECT WORK – III </a:t>
                      </a:r>
                      <a:r>
                        <a:rPr lang="en-US" sz="1000" u="none" strike="noStrike" cap="none" dirty="0">
                          <a:sym typeface="Arial"/>
                        </a:rPr>
                        <a:t>CONCLUSION</a:t>
                      </a:r>
                      <a:endParaRPr lang="en-IN" sz="1000" dirty="0"/>
                    </a:p>
                  </a:txBody>
                  <a:tcPr marL="91444" marR="91444" marT="45728" marB="4572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50" dirty="0"/>
                        <a:t>19</a:t>
                      </a:r>
                    </a:p>
                  </a:txBody>
                  <a:tcPr marL="91444" marR="91444" marT="45728" marB="45728"/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43884">
                <a:tc>
                  <a:txBody>
                    <a:bodyPr/>
                    <a:lstStyle/>
                    <a:p>
                      <a:pPr algn="r"/>
                      <a:r>
                        <a:rPr lang="en-US" sz="1000" dirty="0"/>
                        <a:t>3.7</a:t>
                      </a:r>
                      <a:endParaRPr lang="en-IN" sz="1000" dirty="0"/>
                    </a:p>
                  </a:txBody>
                  <a:tcPr marL="91444" marR="91444" marT="45728" marB="45728"/>
                </a:tc>
                <a:tc>
                  <a:txBody>
                    <a:bodyPr/>
                    <a:lstStyle/>
                    <a:p>
                      <a:r>
                        <a:rPr lang="en-US" sz="1000" u="none" strike="noStrike" cap="none" dirty="0">
                          <a:sym typeface="Arial"/>
                        </a:rPr>
                        <a:t>REFERENCES</a:t>
                      </a:r>
                      <a:endParaRPr lang="en-IN" sz="1000" dirty="0"/>
                    </a:p>
                  </a:txBody>
                  <a:tcPr marL="91444" marR="91444" marT="45728" marB="4572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50" dirty="0"/>
                        <a:t>20</a:t>
                      </a:r>
                    </a:p>
                  </a:txBody>
                  <a:tcPr marL="91444" marR="91444" marT="45728" marB="45728"/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</a:tbl>
          </a:graphicData>
        </a:graphic>
      </p:graphicFrame>
      <p:pic>
        <p:nvPicPr>
          <p:cNvPr id="3166" name="Picture 4" descr="Kadi Sarva Vishwavidyalaya | Kar bhala Hoga Bhala">
            <a:extLst>
              <a:ext uri="{FF2B5EF4-FFF2-40B4-BE49-F238E27FC236}">
                <a16:creationId xmlns:a16="http://schemas.microsoft.com/office/drawing/2014/main" id="{2EAC3EA3-9DDB-FFCB-8E68-1800923A99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8" y="31750"/>
            <a:ext cx="839787" cy="860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8219;p4">
            <a:extLst>
              <a:ext uri="{FF2B5EF4-FFF2-40B4-BE49-F238E27FC236}">
                <a16:creationId xmlns:a16="http://schemas.microsoft.com/office/drawing/2014/main" id="{A57D7BCD-8E06-155F-7D4E-BDFAC3E6CD7F}"/>
              </a:ext>
            </a:extLst>
          </p:cNvPr>
          <p:cNvSpPr txBox="1"/>
          <p:nvPr/>
        </p:nvSpPr>
        <p:spPr>
          <a:xfrm>
            <a:off x="1229308" y="242007"/>
            <a:ext cx="9733384" cy="1046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IN" sz="2800" b="1" i="0" u="sng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3.</a:t>
            </a:r>
            <a:r>
              <a:rPr lang="en-IN" sz="2800" b="1" u="sng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5)</a:t>
            </a:r>
            <a:r>
              <a:rPr lang="en-IN" sz="2800" b="1" i="0" u="sng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800" b="1" i="0" u="sng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ROBOPEDIA PROJECT WORK: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2800" b="1" i="0" u="sng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I TO IV FIVE LEARNINGS</a:t>
            </a:r>
            <a:endParaRPr sz="2800" b="1" i="0" u="sng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8" name="Google Shape;8222;p4">
            <a:extLst>
              <a:ext uri="{FF2B5EF4-FFF2-40B4-BE49-F238E27FC236}">
                <a16:creationId xmlns:a16="http://schemas.microsoft.com/office/drawing/2014/main" id="{BE4DC18B-7CDD-0463-4718-234F3EBA8979}"/>
              </a:ext>
            </a:extLst>
          </p:cNvPr>
          <p:cNvSpPr txBox="1"/>
          <p:nvPr/>
        </p:nvSpPr>
        <p:spPr>
          <a:xfrm>
            <a:off x="6228699" y="6400807"/>
            <a:ext cx="544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18</a:t>
            </a:r>
            <a:r>
              <a:rPr lang="en-IN" sz="18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8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8248;p8">
            <a:extLst>
              <a:ext uri="{FF2B5EF4-FFF2-40B4-BE49-F238E27FC236}">
                <a16:creationId xmlns:a16="http://schemas.microsoft.com/office/drawing/2014/main" id="{60B9BDC8-2A03-23B4-0387-2F13AEB2ECA4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31529" y="120038"/>
            <a:ext cx="1519989" cy="136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8249;p8">
            <a:extLst>
              <a:ext uri="{FF2B5EF4-FFF2-40B4-BE49-F238E27FC236}">
                <a16:creationId xmlns:a16="http://schemas.microsoft.com/office/drawing/2014/main" id="{B98853C7-2BBB-06EB-5DA3-5B110781138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64890" y="34336"/>
            <a:ext cx="1395581" cy="1367259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8220;p4">
            <a:extLst>
              <a:ext uri="{FF2B5EF4-FFF2-40B4-BE49-F238E27FC236}">
                <a16:creationId xmlns:a16="http://schemas.microsoft.com/office/drawing/2014/main" id="{398EC978-CAA3-A96A-F39C-63D5CC0971CC}"/>
              </a:ext>
            </a:extLst>
          </p:cNvPr>
          <p:cNvSpPr txBox="1"/>
          <p:nvPr/>
        </p:nvSpPr>
        <p:spPr>
          <a:xfrm>
            <a:off x="5487301" y="1600728"/>
            <a:ext cx="6792677" cy="43396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-US" sz="1800" b="1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Understanding Automation &amp; Robotics 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– Learned how Arduino and sensors automate processes.</a:t>
            </a: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endParaRPr lang="en-US" sz="1800" b="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-US" sz="1800" b="1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Circuit Design &amp; Hardware Integration 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– Gained hands-on experience in connecting and troubleshooting electronic components.</a:t>
            </a: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endParaRPr lang="en-US" sz="1800" b="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-US" sz="1800" b="1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Programming &amp; Code Implementation 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– Developed coding skills in C/C++ for Arduino-based projects.</a:t>
            </a: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endParaRPr lang="en-US" sz="1800" b="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-US" sz="1800" b="1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Problem-Solving &amp; Troubleshooting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– Identified and resolved errors in hardware connections and software logic.</a:t>
            </a: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endParaRPr lang="en-US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-US" sz="1800" b="1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Project Planning &amp; Execution 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– Learned to design, test, and optimize a working prototype.</a:t>
            </a:r>
          </a:p>
        </p:txBody>
      </p:sp>
      <p:sp>
        <p:nvSpPr>
          <p:cNvPr id="12" name="AutoShape 2" descr="Solution Definition - JavaTpoint">
            <a:extLst>
              <a:ext uri="{FF2B5EF4-FFF2-40B4-BE49-F238E27FC236}">
                <a16:creationId xmlns:a16="http://schemas.microsoft.com/office/drawing/2014/main" id="{0792DFDE-7EF5-2BB1-D7DC-8A9C3177EAD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2052" name="Picture 4" descr="Solution Definition - JavaTpoint">
            <a:extLst>
              <a:ext uri="{FF2B5EF4-FFF2-40B4-BE49-F238E27FC236}">
                <a16:creationId xmlns:a16="http://schemas.microsoft.com/office/drawing/2014/main" id="{D9D2900D-5FB2-C837-3EB8-ABC96E1761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85" y="2475052"/>
            <a:ext cx="5078680" cy="2869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difference between copper and fiber optic cable – NYX Cable">
            <a:extLst>
              <a:ext uri="{FF2B5EF4-FFF2-40B4-BE49-F238E27FC236}">
                <a16:creationId xmlns:a16="http://schemas.microsoft.com/office/drawing/2014/main" id="{D081114D-22A8-1EF0-1046-7DA1E6BC4E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1254" y="4843557"/>
            <a:ext cx="2526047" cy="2014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MCC | شركة تجميع المعادن">
            <a:extLst>
              <a:ext uri="{FF2B5EF4-FFF2-40B4-BE49-F238E27FC236}">
                <a16:creationId xmlns:a16="http://schemas.microsoft.com/office/drawing/2014/main" id="{8BCB6AD0-DA0E-AC88-0CAE-1C5C32650B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59511"/>
            <a:ext cx="2369976" cy="1288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94938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8219;p4">
            <a:extLst>
              <a:ext uri="{FF2B5EF4-FFF2-40B4-BE49-F238E27FC236}">
                <a16:creationId xmlns:a16="http://schemas.microsoft.com/office/drawing/2014/main" id="{B28F6F5D-3EF4-53F7-380E-02FF905605C7}"/>
              </a:ext>
            </a:extLst>
          </p:cNvPr>
          <p:cNvSpPr txBox="1"/>
          <p:nvPr/>
        </p:nvSpPr>
        <p:spPr>
          <a:xfrm>
            <a:off x="0" y="332524"/>
            <a:ext cx="12192000" cy="1107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IN" sz="3000" b="1" i="0" u="sng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3.6</a:t>
            </a:r>
            <a:r>
              <a:rPr lang="en-IN" sz="3000" b="1" u="sng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)</a:t>
            </a:r>
            <a:r>
              <a:rPr lang="en-IN" sz="3000" b="1" i="0" u="sng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PROJECT WORK – 3: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IN" sz="3000" b="1" u="sng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CONCLUSION</a:t>
            </a:r>
            <a:endParaRPr lang="en-IN" sz="3000" b="1" i="0" u="sng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6" name="Google Shape;8220;p4">
            <a:extLst>
              <a:ext uri="{FF2B5EF4-FFF2-40B4-BE49-F238E27FC236}">
                <a16:creationId xmlns:a16="http://schemas.microsoft.com/office/drawing/2014/main" id="{AFE1A5CD-B8D0-8660-F3E9-EB866BEC0DE8}"/>
              </a:ext>
            </a:extLst>
          </p:cNvPr>
          <p:cNvSpPr txBox="1"/>
          <p:nvPr/>
        </p:nvSpPr>
        <p:spPr>
          <a:xfrm>
            <a:off x="0" y="1738677"/>
            <a:ext cx="5756988" cy="43396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-US" sz="1800" b="1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Successful Implementation 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– The prototype was successfully built and tested.</a:t>
            </a: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endParaRPr lang="en-US" sz="1800" b="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-US" sz="1800" b="1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Automation Achieved 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– The system efficiently automates irrigation using Arduino and sensors.</a:t>
            </a: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endParaRPr lang="en-US" sz="1800" b="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-US" sz="1800" b="1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Water Conservation 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– Helps reduce water wastage by irrigating only when needed.</a:t>
            </a: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endParaRPr lang="en-US" sz="1800" b="1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-US" sz="1800" b="1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Improved Efficiency 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– Eliminates manual intervention, making the process faster and more reliable.</a:t>
            </a: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endParaRPr lang="en-US" sz="1800" b="1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-US" sz="1800" b="1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Future Scope 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– Can be enhanced with IoT integration, weather-based automation, and mobile control.</a:t>
            </a:r>
          </a:p>
        </p:txBody>
      </p:sp>
      <p:sp>
        <p:nvSpPr>
          <p:cNvPr id="8" name="Google Shape;8222;p4">
            <a:extLst>
              <a:ext uri="{FF2B5EF4-FFF2-40B4-BE49-F238E27FC236}">
                <a16:creationId xmlns:a16="http://schemas.microsoft.com/office/drawing/2014/main" id="{B0CA8D9B-B7B5-3F94-084B-9E44475C4907}"/>
              </a:ext>
            </a:extLst>
          </p:cNvPr>
          <p:cNvSpPr txBox="1"/>
          <p:nvPr/>
        </p:nvSpPr>
        <p:spPr>
          <a:xfrm>
            <a:off x="6228699" y="6400807"/>
            <a:ext cx="544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19</a:t>
            </a:r>
            <a:r>
              <a:rPr lang="en-IN" sz="18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8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8248;p8">
            <a:extLst>
              <a:ext uri="{FF2B5EF4-FFF2-40B4-BE49-F238E27FC236}">
                <a16:creationId xmlns:a16="http://schemas.microsoft.com/office/drawing/2014/main" id="{00D08232-2B27-74FD-CE5C-22B28AF0CCF9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31529" y="120038"/>
            <a:ext cx="1519989" cy="136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8249;p8">
            <a:extLst>
              <a:ext uri="{FF2B5EF4-FFF2-40B4-BE49-F238E27FC236}">
                <a16:creationId xmlns:a16="http://schemas.microsoft.com/office/drawing/2014/main" id="{A887525B-E4E7-855A-EB7A-B9C4C0F85B7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64890" y="34336"/>
            <a:ext cx="1395581" cy="13672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8261;p10">
            <a:extLst>
              <a:ext uri="{FF2B5EF4-FFF2-40B4-BE49-F238E27FC236}">
                <a16:creationId xmlns:a16="http://schemas.microsoft.com/office/drawing/2014/main" id="{DA713AE8-5189-1920-9DBC-A3AD9C8F692C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91" t="6759" r="-1603"/>
          <a:stretch/>
        </p:blipFill>
        <p:spPr>
          <a:xfrm>
            <a:off x="5756988" y="2087499"/>
            <a:ext cx="6435012" cy="32309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463268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8219;p4">
            <a:extLst>
              <a:ext uri="{FF2B5EF4-FFF2-40B4-BE49-F238E27FC236}">
                <a16:creationId xmlns:a16="http://schemas.microsoft.com/office/drawing/2014/main" id="{CEE2FF47-EF45-2C26-1834-55EFA8B84059}"/>
              </a:ext>
            </a:extLst>
          </p:cNvPr>
          <p:cNvSpPr txBox="1"/>
          <p:nvPr/>
        </p:nvSpPr>
        <p:spPr>
          <a:xfrm>
            <a:off x="0" y="332524"/>
            <a:ext cx="12192000" cy="6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IN" sz="3000" b="1" i="0" u="sng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3.7</a:t>
            </a:r>
            <a:r>
              <a:rPr lang="en-IN" sz="3000" b="1" u="sng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)</a:t>
            </a:r>
            <a:r>
              <a:rPr lang="en-IN" sz="3000" b="1" i="0" u="sng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</a:t>
            </a:r>
            <a:r>
              <a:rPr lang="en-IN" sz="3000" b="1" u="sng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REFERENCES</a:t>
            </a:r>
            <a:endParaRPr lang="en-IN" sz="3000" b="1" i="0" u="sng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5" name="Google Shape;8220;p4">
            <a:extLst>
              <a:ext uri="{FF2B5EF4-FFF2-40B4-BE49-F238E27FC236}">
                <a16:creationId xmlns:a16="http://schemas.microsoft.com/office/drawing/2014/main" id="{5D0BEB4C-C484-7F94-79CE-B4A91E3AF41B}"/>
              </a:ext>
            </a:extLst>
          </p:cNvPr>
          <p:cNvSpPr txBox="1"/>
          <p:nvPr/>
        </p:nvSpPr>
        <p:spPr>
          <a:xfrm>
            <a:off x="214604" y="2074003"/>
            <a:ext cx="11532637" cy="32316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016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</a:pPr>
            <a:r>
              <a:rPr lang="en-IN" sz="1800" b="0" i="0" u="sng" strike="noStrike" cap="none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2"/>
              </a:rPr>
              <a:t>https://www.raypcb.com/smart-irrigation-system-using-arduino/#:~:text=Smart%20irrigation%20systems%20save%20about,amount%20of%20water%20it%20saves.</a:t>
            </a:r>
            <a:endParaRPr lang="en-IN" sz="1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</a:pPr>
            <a:endParaRPr lang="en-IN" sz="1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016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</a:pPr>
            <a:r>
              <a:rPr lang="en-IN" sz="1800" b="0" i="0" u="sng" strike="noStrike" cap="none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https://circuitdigest.com/microcontroller-projects/interfacing-soil-moisture-sensor-with-arduino-uno</a:t>
            </a:r>
            <a:endParaRPr lang="en-IN" sz="1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</a:pPr>
            <a:endParaRPr lang="en-IN" sz="1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016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</a:pPr>
            <a:r>
              <a:rPr lang="en-IN" sz="1800" b="0" i="0" u="sng" strike="noStrike" cap="none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https://www.renkeer.com/smart-irrigation-technology-and-system/</a:t>
            </a:r>
            <a:endParaRPr lang="en-IN" sz="1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</a:pPr>
            <a:endParaRPr lang="en-IN" sz="1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016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</a:pPr>
            <a:r>
              <a:rPr lang="en-IN" sz="1800" b="0" i="0" u="sng" strike="noStrike" cap="none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https://dipslab.com/smart-irrigation-system/</a:t>
            </a:r>
            <a:endParaRPr lang="en-IN" sz="1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</a:pPr>
            <a:endParaRPr lang="en-IN" sz="1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016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</a:pPr>
            <a:r>
              <a:rPr lang="en-IN" sz="1800" b="0" i="0" u="sng" strike="noStrike" cap="none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https://www.linkedin.com/pulse/future-smart-irrigation-mobitech-wireless-solution</a:t>
            </a:r>
            <a:endParaRPr lang="en-IN" sz="1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143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endParaRPr lang="en-US" sz="1800" b="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" name="Google Shape;8222;p4">
            <a:extLst>
              <a:ext uri="{FF2B5EF4-FFF2-40B4-BE49-F238E27FC236}">
                <a16:creationId xmlns:a16="http://schemas.microsoft.com/office/drawing/2014/main" id="{E48ED82E-8D2E-A984-48AD-3D12332B8665}"/>
              </a:ext>
            </a:extLst>
          </p:cNvPr>
          <p:cNvSpPr txBox="1"/>
          <p:nvPr/>
        </p:nvSpPr>
        <p:spPr>
          <a:xfrm>
            <a:off x="6228699" y="6400807"/>
            <a:ext cx="544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en-IN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IN" sz="18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8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" name="Google Shape;8248;p8">
            <a:extLst>
              <a:ext uri="{FF2B5EF4-FFF2-40B4-BE49-F238E27FC236}">
                <a16:creationId xmlns:a16="http://schemas.microsoft.com/office/drawing/2014/main" id="{0AEE378F-5088-9DD7-7CFB-642EFF0D99EA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31529" y="120038"/>
            <a:ext cx="1519989" cy="136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8249;p8">
            <a:extLst>
              <a:ext uri="{FF2B5EF4-FFF2-40B4-BE49-F238E27FC236}">
                <a16:creationId xmlns:a16="http://schemas.microsoft.com/office/drawing/2014/main" id="{9591C737-1E01-C17A-BE44-B5D759AD7EA1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0664890" y="34336"/>
            <a:ext cx="1395581" cy="13672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884374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8212;p3">
            <a:extLst>
              <a:ext uri="{FF2B5EF4-FFF2-40B4-BE49-F238E27FC236}">
                <a16:creationId xmlns:a16="http://schemas.microsoft.com/office/drawing/2014/main" id="{19FA98AB-F0DB-44E5-AE88-05E42FB746DB}"/>
              </a:ext>
            </a:extLst>
          </p:cNvPr>
          <p:cNvSpPr txBox="1"/>
          <p:nvPr/>
        </p:nvSpPr>
        <p:spPr>
          <a:xfrm>
            <a:off x="0" y="800395"/>
            <a:ext cx="12192000" cy="6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rPr lang="en-IN" sz="3100" b="1" i="0" u="sng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SMART IRRIGATION SYSTEM </a:t>
            </a:r>
            <a:endParaRPr sz="3100" b="1" i="0" u="sng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8214;p3">
            <a:extLst>
              <a:ext uri="{FF2B5EF4-FFF2-40B4-BE49-F238E27FC236}">
                <a16:creationId xmlns:a16="http://schemas.microsoft.com/office/drawing/2014/main" id="{6661182A-72BD-DD44-2B4A-223FB5729D95}"/>
              </a:ext>
            </a:extLst>
          </p:cNvPr>
          <p:cNvSpPr txBox="1"/>
          <p:nvPr/>
        </p:nvSpPr>
        <p:spPr>
          <a:xfrm flipH="1">
            <a:off x="3191330" y="215619"/>
            <a:ext cx="53079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200" b="1" i="0" u="sng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1.1) PROTOTYPE TITLE</a:t>
            </a:r>
            <a:endParaRPr sz="3200" b="1" i="0" u="sng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8215;p3">
            <a:extLst>
              <a:ext uri="{FF2B5EF4-FFF2-40B4-BE49-F238E27FC236}">
                <a16:creationId xmlns:a16="http://schemas.microsoft.com/office/drawing/2014/main" id="{62DD1C76-B17C-BAEF-B245-D48B9F66B89A}"/>
              </a:ext>
            </a:extLst>
          </p:cNvPr>
          <p:cNvSpPr txBox="1"/>
          <p:nvPr/>
        </p:nvSpPr>
        <p:spPr>
          <a:xfrm>
            <a:off x="6096000" y="6398151"/>
            <a:ext cx="544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</a:t>
            </a:r>
            <a:endParaRPr sz="18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" name="Google Shape;8216;p3">
            <a:extLst>
              <a:ext uri="{FF2B5EF4-FFF2-40B4-BE49-F238E27FC236}">
                <a16:creationId xmlns:a16="http://schemas.microsoft.com/office/drawing/2014/main" id="{6BAFB49B-7780-EA66-153D-35750ABF0D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869" y="110071"/>
            <a:ext cx="1305383" cy="13560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8217;p3">
            <a:extLst>
              <a:ext uri="{FF2B5EF4-FFF2-40B4-BE49-F238E27FC236}">
                <a16:creationId xmlns:a16="http://schemas.microsoft.com/office/drawing/2014/main" id="{37EB4973-6C91-2E2D-96AD-19F9F80EC1C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80914" y="110072"/>
            <a:ext cx="1398689" cy="13560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5999631-8C24-16F1-C65D-D368AA43BB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7420" y="1466094"/>
            <a:ext cx="8381097" cy="485395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8219;p4">
            <a:extLst>
              <a:ext uri="{FF2B5EF4-FFF2-40B4-BE49-F238E27FC236}">
                <a16:creationId xmlns:a16="http://schemas.microsoft.com/office/drawing/2014/main" id="{BB4ECEAF-3031-8B4B-37DB-E203070FA364}"/>
              </a:ext>
            </a:extLst>
          </p:cNvPr>
          <p:cNvSpPr txBox="1"/>
          <p:nvPr/>
        </p:nvSpPr>
        <p:spPr>
          <a:xfrm>
            <a:off x="0" y="635770"/>
            <a:ext cx="12192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IN" sz="3000" b="1" u="sng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1.2)</a:t>
            </a:r>
            <a:r>
              <a:rPr lang="en-IN" sz="3000" b="1" i="0" u="sng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PRO</a:t>
            </a:r>
            <a:r>
              <a:rPr lang="en-IN" sz="3000" b="1" u="sng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JECT</a:t>
            </a:r>
            <a:r>
              <a:rPr lang="en-IN" sz="3000" b="1" i="0" u="sng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DEFINITION </a:t>
            </a:r>
            <a:endParaRPr sz="3000" b="1" i="0" u="sng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8220;p4">
            <a:extLst>
              <a:ext uri="{FF2B5EF4-FFF2-40B4-BE49-F238E27FC236}">
                <a16:creationId xmlns:a16="http://schemas.microsoft.com/office/drawing/2014/main" id="{F46832D8-A5B1-3812-8DB2-4FDC047C6CA4}"/>
              </a:ext>
            </a:extLst>
          </p:cNvPr>
          <p:cNvSpPr txBox="1"/>
          <p:nvPr/>
        </p:nvSpPr>
        <p:spPr>
          <a:xfrm>
            <a:off x="402125" y="1666131"/>
            <a:ext cx="6351000" cy="43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-IN" sz="18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 smart irrigation system with Arduino refers to an automated watering system that utilizes Arduino, a microcontroller platform, to efficiently manage and control the irrigation process </a:t>
            </a:r>
            <a:endParaRPr sz="1800" b="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1800" b="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-IN" sz="18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This system typically incorporates sensors to measure soil moisture levels, weather conditions, and other relevant parameters</a:t>
            </a:r>
            <a:endParaRPr sz="1800" b="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1800" b="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-IN" sz="18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Arduino processes this data to make informed decisions, activating or deactivating irrigation based on the specific needs of the plants</a:t>
            </a:r>
            <a:endParaRPr sz="1800" b="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1800" b="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-IN" sz="18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goal is to optimize water usage, conserve resources, and promote healthier plant growth</a:t>
            </a:r>
            <a:endParaRPr sz="1800" b="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" name="Google Shape;8222;p4">
            <a:extLst>
              <a:ext uri="{FF2B5EF4-FFF2-40B4-BE49-F238E27FC236}">
                <a16:creationId xmlns:a16="http://schemas.microsoft.com/office/drawing/2014/main" id="{FAA6B815-83C7-92EB-7531-7E48118DC80D}"/>
              </a:ext>
            </a:extLst>
          </p:cNvPr>
          <p:cNvSpPr txBox="1"/>
          <p:nvPr/>
        </p:nvSpPr>
        <p:spPr>
          <a:xfrm>
            <a:off x="6032756" y="6400807"/>
            <a:ext cx="544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</a:t>
            </a:r>
            <a:endParaRPr sz="18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CD00A66-91AC-0F6E-AF06-ED1CE8B421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9519" y="1475425"/>
            <a:ext cx="3912515" cy="5229961"/>
          </a:xfrm>
          <a:prstGeom prst="rect">
            <a:avLst/>
          </a:prstGeom>
        </p:spPr>
      </p:pic>
      <p:pic>
        <p:nvPicPr>
          <p:cNvPr id="12" name="Google Shape;8216;p3">
            <a:extLst>
              <a:ext uri="{FF2B5EF4-FFF2-40B4-BE49-F238E27FC236}">
                <a16:creationId xmlns:a16="http://schemas.microsoft.com/office/drawing/2014/main" id="{4FA00BC6-B07B-D9D1-010C-8883A0CE198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2869" y="110071"/>
            <a:ext cx="1305383" cy="13560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8217;p3">
            <a:extLst>
              <a:ext uri="{FF2B5EF4-FFF2-40B4-BE49-F238E27FC236}">
                <a16:creationId xmlns:a16="http://schemas.microsoft.com/office/drawing/2014/main" id="{A45D0700-E83C-84BC-FCFB-7E86A30B4497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731406" y="90874"/>
            <a:ext cx="1305383" cy="119139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123595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8219;p4">
            <a:extLst>
              <a:ext uri="{FF2B5EF4-FFF2-40B4-BE49-F238E27FC236}">
                <a16:creationId xmlns:a16="http://schemas.microsoft.com/office/drawing/2014/main" id="{6F58ECE5-5E0D-6F83-2C72-8E240B7E6077}"/>
              </a:ext>
            </a:extLst>
          </p:cNvPr>
          <p:cNvSpPr txBox="1"/>
          <p:nvPr/>
        </p:nvSpPr>
        <p:spPr>
          <a:xfrm>
            <a:off x="0" y="635770"/>
            <a:ext cx="12192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IN" sz="3000" b="1" u="sng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1.3)</a:t>
            </a:r>
            <a:r>
              <a:rPr lang="en-IN" sz="3000" b="1" i="0" u="sng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GROUP DETAILS </a:t>
            </a:r>
            <a:endParaRPr sz="3000" b="1" i="0" u="sng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8220;p4">
            <a:extLst>
              <a:ext uri="{FF2B5EF4-FFF2-40B4-BE49-F238E27FC236}">
                <a16:creationId xmlns:a16="http://schemas.microsoft.com/office/drawing/2014/main" id="{72D06595-492B-735F-8407-FE01CDBD6F46}"/>
              </a:ext>
            </a:extLst>
          </p:cNvPr>
          <p:cNvSpPr txBox="1"/>
          <p:nvPr/>
        </p:nvSpPr>
        <p:spPr>
          <a:xfrm>
            <a:off x="301432" y="2114000"/>
            <a:ext cx="11789875" cy="2954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14300"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r>
              <a:rPr lang="en-IN" sz="2000" b="1" i="0" u="sng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SMART IRRIGATION SYSTEM USING ARDUINO</a:t>
            </a:r>
          </a:p>
          <a:p>
            <a:pPr marL="114300"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endParaRPr lang="en-IN" sz="2000" b="1" u="sng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14300"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r>
              <a:rPr lang="en-IN" sz="2000" b="1" i="1" u="sng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DEVELOPERS</a:t>
            </a:r>
          </a:p>
          <a:p>
            <a:pPr marL="114300"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endParaRPr lang="en-IN" sz="2000" b="1" i="0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14300"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r>
              <a:rPr lang="en-IN" sz="2000" i="0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PATEL KEYA</a:t>
            </a:r>
          </a:p>
          <a:p>
            <a:pPr marL="114300"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r>
              <a:rPr lang="en-IN" sz="20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PATEL AANSHI </a:t>
            </a:r>
          </a:p>
          <a:p>
            <a:pPr marL="114300"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r>
              <a:rPr lang="en-IN" sz="2000" i="0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LUHAR AASTHA</a:t>
            </a:r>
          </a:p>
          <a:p>
            <a:pPr marL="114300"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r>
              <a:rPr lang="en-IN" sz="2000" i="0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THAK</a:t>
            </a:r>
            <a:r>
              <a:rPr lang="en-IN" sz="20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OR PARTH</a:t>
            </a:r>
          </a:p>
          <a:p>
            <a:pPr marL="114300"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r>
              <a:rPr lang="en-IN" sz="2000" i="0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SINGH AYUSH</a:t>
            </a:r>
            <a:endParaRPr sz="2000" i="0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" name="Google Shape;8222;p4">
            <a:extLst>
              <a:ext uri="{FF2B5EF4-FFF2-40B4-BE49-F238E27FC236}">
                <a16:creationId xmlns:a16="http://schemas.microsoft.com/office/drawing/2014/main" id="{C7D774F7-6554-9079-10E9-6A0AB2BA1694}"/>
              </a:ext>
            </a:extLst>
          </p:cNvPr>
          <p:cNvSpPr txBox="1"/>
          <p:nvPr/>
        </p:nvSpPr>
        <p:spPr>
          <a:xfrm>
            <a:off x="6032756" y="6400807"/>
            <a:ext cx="544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lang="en-IN" sz="18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8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" name="Google Shape;8216;p3">
            <a:extLst>
              <a:ext uri="{FF2B5EF4-FFF2-40B4-BE49-F238E27FC236}">
                <a16:creationId xmlns:a16="http://schemas.microsoft.com/office/drawing/2014/main" id="{2B53CD8D-C1EC-2846-A854-273042FA8A33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869" y="110071"/>
            <a:ext cx="1305383" cy="1356023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8217;p3">
            <a:extLst>
              <a:ext uri="{FF2B5EF4-FFF2-40B4-BE49-F238E27FC236}">
                <a16:creationId xmlns:a16="http://schemas.microsoft.com/office/drawing/2014/main" id="{4324FC74-A994-97EA-A451-A42285AE8E2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31406" y="90874"/>
            <a:ext cx="1305383" cy="1191396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8" name="Picture 2" descr="Smart Irrigation Solutions | Automated Watering Systems | OKdo">
            <a:extLst>
              <a:ext uri="{FF2B5EF4-FFF2-40B4-BE49-F238E27FC236}">
                <a16:creationId xmlns:a16="http://schemas.microsoft.com/office/drawing/2014/main" id="{65A89AAD-5423-E4B0-3100-4A711D96DD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297" y="2834471"/>
            <a:ext cx="4514850" cy="300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Smart irrigation systems to be implemented in 5,000 hectares of ...">
            <a:extLst>
              <a:ext uri="{FF2B5EF4-FFF2-40B4-BE49-F238E27FC236}">
                <a16:creationId xmlns:a16="http://schemas.microsoft.com/office/drawing/2014/main" id="{118CB5A3-A46C-7020-48BA-6B1C7F6B76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4" r="4140"/>
          <a:stretch/>
        </p:blipFill>
        <p:spPr bwMode="auto">
          <a:xfrm>
            <a:off x="7470288" y="2955792"/>
            <a:ext cx="4621019" cy="2826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50393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8239;p7">
            <a:extLst>
              <a:ext uri="{FF2B5EF4-FFF2-40B4-BE49-F238E27FC236}">
                <a16:creationId xmlns:a16="http://schemas.microsoft.com/office/drawing/2014/main" id="{7FCD249A-6E4C-9CCC-BAAB-E7229678A7C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50506" y="0"/>
            <a:ext cx="11031474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5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1.4) SYSTEM REQUIREMENTS SPECIFICATION:</a:t>
            </a:r>
            <a:br>
              <a:rPr lang="en-US" sz="25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5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HARDWARE REQUIREMENTS</a:t>
            </a:r>
            <a:endParaRPr sz="25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" name="Google Shape;8240;p7">
            <a:extLst>
              <a:ext uri="{FF2B5EF4-FFF2-40B4-BE49-F238E27FC236}">
                <a16:creationId xmlns:a16="http://schemas.microsoft.com/office/drawing/2014/main" id="{170AEC50-E99D-8561-DFB7-DEB5BBF41D6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5704993"/>
              </p:ext>
            </p:extLst>
          </p:nvPr>
        </p:nvGraphicFramePr>
        <p:xfrm>
          <a:off x="1030196" y="1144800"/>
          <a:ext cx="9458000" cy="52408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364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64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64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645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551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u="none" strike="noStrike" cap="none"/>
                      </a:pPr>
                      <a:r>
                        <a:rPr lang="en-IN" sz="2000" b="1" u="sng" strike="noStrike" cap="none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SR. NO</a:t>
                      </a:r>
                      <a:endParaRPr sz="2000" b="1" u="sng" strike="noStrike" cap="none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u="none" strike="noStrike" cap="none"/>
                      </a:pPr>
                      <a:r>
                        <a:rPr lang="en-IN" sz="2000" b="1" u="sng" strike="noStrike" cap="none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Category</a:t>
                      </a:r>
                      <a:endParaRPr sz="2000" b="1" u="sng" strike="noStrike" cap="none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u="none" strike="noStrike" cap="none"/>
                      </a:pPr>
                      <a:r>
                        <a:rPr lang="en-IN" sz="2000" b="1" u="sng" strike="noStrike" cap="none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Specification</a:t>
                      </a:r>
                      <a:endParaRPr sz="2000" b="1" u="sng" strike="noStrike" cap="none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u="none" strike="noStrike" cap="none"/>
                      </a:pPr>
                      <a:r>
                        <a:rPr lang="en-IN" sz="2000" b="1" u="sng" strike="noStrike" cap="none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Quantity</a:t>
                      </a:r>
                      <a:endParaRPr sz="2000" b="1" u="sng" strike="noStrike" cap="none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51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u="none" strike="noStrike" cap="none"/>
                      </a:pPr>
                      <a:r>
                        <a:rPr lang="en-IN" sz="1600" u="none" strike="noStrike" cap="none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</a:t>
                      </a:r>
                      <a:endParaRPr sz="1600" u="none" strike="noStrike" cap="none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u="none" strike="noStrike" cap="none"/>
                      </a:pPr>
                      <a:r>
                        <a:rPr lang="en-IN" sz="1600" u="none" strike="noStrike" cap="none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Microcontroller</a:t>
                      </a:r>
                      <a:endParaRPr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u="none" strike="noStrike" cap="none"/>
                      </a:pPr>
                      <a:r>
                        <a:rPr lang="en-IN" sz="1600" u="none" strike="noStrike" cap="none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(Control Unit)</a:t>
                      </a:r>
                      <a:endParaRPr sz="1600" u="none" strike="noStrike" cap="none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u="none" strike="noStrike" cap="none"/>
                      </a:pPr>
                      <a:r>
                        <a:rPr lang="en-IN" sz="1600" u="none" strike="noStrike" cap="none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Arduino Uno</a:t>
                      </a:r>
                      <a:endParaRPr sz="1600" u="none" strike="noStrike" cap="none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u="none" strike="noStrike" cap="none"/>
                      </a:pPr>
                      <a:r>
                        <a:rPr lang="en-IN" sz="1600" u="none" strike="noStrike" cap="none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sz="1600" u="none" strike="noStrike" cap="none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51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u="none" strike="noStrike" cap="none"/>
                      </a:pPr>
                      <a:r>
                        <a:rPr lang="en-IN" sz="1600" u="none" strike="noStrike" cap="none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</a:t>
                      </a:r>
                      <a:endParaRPr sz="1600" u="none" strike="noStrike" cap="none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u="none" strike="noStrike" cap="none"/>
                      </a:pPr>
                      <a:r>
                        <a:rPr lang="en-IN" sz="1600" u="none" strike="noStrike" cap="none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Sensor</a:t>
                      </a:r>
                      <a:endParaRPr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u="none" strike="noStrike" cap="none"/>
                      </a:pPr>
                      <a:r>
                        <a:rPr lang="en-IN" sz="1600" u="none" strike="noStrike" cap="none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(Input Device)</a:t>
                      </a:r>
                      <a:endParaRPr sz="1600" u="none" strike="noStrike" cap="none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u="none" strike="noStrike" cap="none"/>
                      </a:pPr>
                      <a:r>
                        <a:rPr lang="en-IN" sz="1600" u="none" strike="noStrike" cap="none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Soil Moisture Sensor</a:t>
                      </a:r>
                      <a:endParaRPr sz="1600" u="none" strike="noStrike" cap="none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u="none" strike="noStrike" cap="none"/>
                      </a:pPr>
                      <a:r>
                        <a:rPr lang="en-IN" sz="1600" u="none" strike="noStrike" cap="none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sz="1600" u="none" strike="noStrike" cap="none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551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u="none" strike="noStrike" cap="none"/>
                      </a:pPr>
                      <a:r>
                        <a:rPr lang="en-IN" sz="1600" u="none" strike="noStrike" cap="none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</a:t>
                      </a:r>
                      <a:endParaRPr sz="1600" u="none" strike="noStrike" cap="none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u="none" strike="noStrike" cap="none"/>
                      </a:pPr>
                      <a:r>
                        <a:rPr lang="en-IN" sz="1600" u="none" strike="noStrike" cap="none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Switching Device </a:t>
                      </a:r>
                      <a:endParaRPr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u="none" strike="noStrike" cap="none"/>
                      </a:pPr>
                      <a:r>
                        <a:rPr lang="en-IN" sz="1600" u="none" strike="noStrike" cap="none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(Control Device)</a:t>
                      </a:r>
                      <a:endParaRPr sz="1600" u="none" strike="noStrike" cap="none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u="none" strike="noStrike" cap="none"/>
                      </a:pPr>
                      <a:r>
                        <a:rPr lang="en-IN" sz="1600" u="none" strike="noStrike" cap="none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Relay Module </a:t>
                      </a:r>
                      <a:endParaRPr sz="1600" u="none" strike="noStrike" cap="none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u="none" strike="noStrike" cap="none"/>
                      </a:pPr>
                      <a:r>
                        <a:rPr lang="en-IN" sz="1600" u="none" strike="noStrike" cap="none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sz="1600" u="none" strike="noStrike" cap="none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551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u="none" strike="noStrike" cap="none"/>
                      </a:pPr>
                      <a:r>
                        <a:rPr lang="en-IN" sz="1600" u="none" strike="noStrike" cap="none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</a:t>
                      </a:r>
                      <a:endParaRPr sz="1600" u="none" strike="noStrike" cap="none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u="none" strike="noStrike" cap="none"/>
                      </a:pPr>
                      <a:r>
                        <a:rPr lang="en-IN" sz="1600" u="none" strike="noStrike" cap="none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Actuator </a:t>
                      </a:r>
                      <a:endParaRPr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u="none" strike="noStrike" cap="none"/>
                      </a:pPr>
                      <a:r>
                        <a:rPr lang="en-IN" sz="1600" u="none" strike="noStrike" cap="none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(Output Device)</a:t>
                      </a:r>
                      <a:endParaRPr sz="1600" u="none" strike="noStrike" cap="none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u="none" strike="noStrike" cap="none"/>
                      </a:pPr>
                      <a:r>
                        <a:rPr lang="en-IN" sz="1600" u="none" strike="noStrike" cap="none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Water Pump</a:t>
                      </a:r>
                      <a:endParaRPr sz="1600" u="none" strike="noStrike" cap="none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u="none" strike="noStrike" cap="none"/>
                      </a:pPr>
                      <a:r>
                        <a:rPr lang="en-IN" sz="1600" u="none" strike="noStrike" cap="none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sz="1600" u="none" strike="noStrike" cap="none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551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u="none" strike="noStrike" cap="none"/>
                      </a:pPr>
                      <a:r>
                        <a:rPr lang="en-IN" sz="1600" u="none" strike="noStrike" cap="none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5.</a:t>
                      </a:r>
                      <a:endParaRPr sz="1600" u="none" strike="noStrike" cap="none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u="none" strike="noStrike" cap="none"/>
                      </a:pPr>
                      <a:r>
                        <a:rPr lang="en-IN" sz="1600" u="none" strike="noStrike" cap="none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Connecting Components</a:t>
                      </a:r>
                      <a:endParaRPr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u="none" strike="noStrike" cap="none"/>
                      </a:pPr>
                      <a:r>
                        <a:rPr lang="en-IN" sz="1600" u="none" strike="noStrike" cap="none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(Wiring)</a:t>
                      </a:r>
                      <a:endParaRPr sz="1600" u="none" strike="noStrike" cap="none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u="none" strike="noStrike" cap="none"/>
                      </a:pPr>
                      <a:r>
                        <a:rPr lang="en-IN" sz="1600" u="none" strike="noStrike" cap="none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Jumper Wires </a:t>
                      </a:r>
                      <a:endParaRPr sz="1600" u="none" strike="noStrike" cap="none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u="none" strike="noStrike" cap="none"/>
                      </a:pPr>
                      <a:r>
                        <a:rPr lang="en-IN" sz="1600" u="none" strike="noStrike" cap="none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~10 - 12</a:t>
                      </a:r>
                      <a:endParaRPr sz="1600" u="none" strike="noStrike" cap="none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551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u="none" strike="noStrike" cap="none"/>
                      </a:pPr>
                      <a:r>
                        <a:rPr lang="en-IN" sz="1600" u="none" strike="noStrike" cap="none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6.</a:t>
                      </a:r>
                      <a:endParaRPr sz="1600" u="none" strike="noStrike" cap="none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u="none" strike="noStrike" cap="none"/>
                      </a:pPr>
                      <a:r>
                        <a:rPr lang="en-IN" sz="1600" u="none" strike="noStrike" cap="none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Power Device</a:t>
                      </a:r>
                      <a:endParaRPr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u="none" strike="noStrike" cap="none"/>
                      </a:pPr>
                      <a:r>
                        <a:rPr lang="en-IN" sz="1600" u="none" strike="noStrike" cap="none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(Energy Source)</a:t>
                      </a:r>
                      <a:endParaRPr sz="1600" u="none" strike="noStrike" cap="none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u="none" strike="noStrike" cap="none"/>
                      </a:pPr>
                      <a:r>
                        <a:rPr lang="en-IN" sz="1600" u="none" strike="noStrike" cap="none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Battery</a:t>
                      </a:r>
                      <a:endParaRPr sz="1600" u="none" strike="noStrike" cap="none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u="none" strike="noStrike" cap="none"/>
                      </a:pPr>
                      <a:r>
                        <a:rPr lang="en-IN" sz="1600" u="none" strike="noStrike" cap="none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sz="1600" u="none" strike="noStrike" cap="none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551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u="none" strike="noStrike" cap="none"/>
                      </a:pPr>
                      <a:r>
                        <a:rPr lang="en-IN" sz="1600" u="none" strike="noStrike" cap="none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7.</a:t>
                      </a:r>
                      <a:endParaRPr sz="1600" u="none" strike="noStrike" cap="none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u="none" strike="noStrike" cap="none"/>
                      </a:pPr>
                      <a:r>
                        <a:rPr lang="en-IN" sz="1600" u="none" strike="noStrike" cap="none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Mechanical Component</a:t>
                      </a:r>
                      <a:endParaRPr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u="none" strike="noStrike" cap="none"/>
                      </a:pPr>
                      <a:r>
                        <a:rPr lang="en-IN" sz="1600" u="none" strike="noStrike" cap="none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(Output Device)</a:t>
                      </a:r>
                      <a:endParaRPr sz="1600" u="none" strike="noStrike" cap="none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u="none" strike="noStrike" cap="none"/>
                      </a:pPr>
                      <a:r>
                        <a:rPr lang="en-IN" sz="1600" u="none" strike="noStrike" cap="none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Water Pipe </a:t>
                      </a:r>
                      <a:endParaRPr sz="1600" u="none" strike="noStrike" cap="none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u="none" strike="noStrike" cap="none"/>
                      </a:pPr>
                      <a:r>
                        <a:rPr lang="en-IN" sz="1600" u="none" strike="noStrike" cap="none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sz="1600" u="none" strike="noStrike" cap="none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6" name="Google Shape;8241;p7">
            <a:extLst>
              <a:ext uri="{FF2B5EF4-FFF2-40B4-BE49-F238E27FC236}">
                <a16:creationId xmlns:a16="http://schemas.microsoft.com/office/drawing/2014/main" id="{137E66DC-65B7-59FE-622B-0F2BB3D94558}"/>
              </a:ext>
            </a:extLst>
          </p:cNvPr>
          <p:cNvSpPr txBox="1"/>
          <p:nvPr/>
        </p:nvSpPr>
        <p:spPr>
          <a:xfrm>
            <a:off x="5759198" y="6488668"/>
            <a:ext cx="544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r>
              <a:rPr lang="en-IN" sz="18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8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8216;p3">
            <a:extLst>
              <a:ext uri="{FF2B5EF4-FFF2-40B4-BE49-F238E27FC236}">
                <a16:creationId xmlns:a16="http://schemas.microsoft.com/office/drawing/2014/main" id="{EBF5B2A1-B948-B65B-F2BD-2EBE891229E8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175657" cy="1214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8217;p3">
            <a:extLst>
              <a:ext uri="{FF2B5EF4-FFF2-40B4-BE49-F238E27FC236}">
                <a16:creationId xmlns:a16="http://schemas.microsoft.com/office/drawing/2014/main" id="{888A299F-3ADB-8186-1E24-D374C1F59FE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62254" y="0"/>
            <a:ext cx="1436494" cy="142758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331723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6AA6E04-84B4-4BFA-0A51-17A7ABD82821}"/>
              </a:ext>
            </a:extLst>
          </p:cNvPr>
          <p:cNvSpPr txBox="1"/>
          <p:nvPr/>
        </p:nvSpPr>
        <p:spPr>
          <a:xfrm>
            <a:off x="1337388" y="14280"/>
            <a:ext cx="915333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1.4) SYSTEM REQUIREMENTS SPECIFICATION:</a:t>
            </a:r>
            <a:br>
              <a:rPr lang="en-US" sz="28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8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SOFTWARE REQUIREMENTS</a:t>
            </a:r>
            <a:endParaRPr lang="en-IN" sz="2800" dirty="0"/>
          </a:p>
        </p:txBody>
      </p:sp>
      <p:pic>
        <p:nvPicPr>
          <p:cNvPr id="6" name="Google Shape;8216;p3">
            <a:extLst>
              <a:ext uri="{FF2B5EF4-FFF2-40B4-BE49-F238E27FC236}">
                <a16:creationId xmlns:a16="http://schemas.microsoft.com/office/drawing/2014/main" id="{34F13752-914C-B8D3-3467-93AB873A7C19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3566"/>
            <a:ext cx="923731" cy="954107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8217;p3">
            <a:extLst>
              <a:ext uri="{FF2B5EF4-FFF2-40B4-BE49-F238E27FC236}">
                <a16:creationId xmlns:a16="http://schemas.microsoft.com/office/drawing/2014/main" id="{E02E84EA-62EC-C811-6ACE-B35E991D62F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904376" y="0"/>
            <a:ext cx="1175657" cy="9667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4864569-E6CE-8B76-7EAB-AB498AE476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757" y="1045029"/>
            <a:ext cx="11364688" cy="552264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28C3714-D94E-E249-FA14-98EA299AC9C9}"/>
              </a:ext>
            </a:extLst>
          </p:cNvPr>
          <p:cNvSpPr txBox="1"/>
          <p:nvPr/>
        </p:nvSpPr>
        <p:spPr>
          <a:xfrm>
            <a:off x="4599992" y="966739"/>
            <a:ext cx="5309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Used to </a:t>
            </a:r>
            <a:r>
              <a:rPr lang="en-US" u="sng" dirty="0">
                <a:solidFill>
                  <a:srgbClr val="FF0000"/>
                </a:solidFill>
              </a:rPr>
              <a:t>WRITE</a:t>
            </a:r>
            <a:r>
              <a:rPr lang="en-US" dirty="0">
                <a:solidFill>
                  <a:srgbClr val="FF0000"/>
                </a:solidFill>
              </a:rPr>
              <a:t> AND </a:t>
            </a:r>
            <a:r>
              <a:rPr lang="en-US" u="sng" dirty="0">
                <a:solidFill>
                  <a:srgbClr val="FF0000"/>
                </a:solidFill>
              </a:rPr>
              <a:t>UPLOAD</a:t>
            </a:r>
            <a:r>
              <a:rPr lang="en-US" dirty="0">
                <a:solidFill>
                  <a:srgbClr val="FF0000"/>
                </a:solidFill>
              </a:rPr>
              <a:t> code to the </a:t>
            </a:r>
            <a:r>
              <a:rPr lang="en-US" u="sng" dirty="0">
                <a:solidFill>
                  <a:srgbClr val="FF0000"/>
                </a:solidFill>
              </a:rPr>
              <a:t>Arduino uno</a:t>
            </a:r>
            <a:endParaRPr lang="en-IN" u="sng" dirty="0">
              <a:solidFill>
                <a:srgbClr val="FF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A54FF86-D3A8-2747-9F42-FECF5C61DF3E}"/>
              </a:ext>
            </a:extLst>
          </p:cNvPr>
          <p:cNvSpPr txBox="1"/>
          <p:nvPr/>
        </p:nvSpPr>
        <p:spPr>
          <a:xfrm>
            <a:off x="6960637" y="4021494"/>
            <a:ext cx="33310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Also used to </a:t>
            </a:r>
            <a:r>
              <a:rPr lang="en-US" u="sng" dirty="0">
                <a:solidFill>
                  <a:srgbClr val="FF0000"/>
                </a:solidFill>
              </a:rPr>
              <a:t>COMPILE</a:t>
            </a:r>
            <a:r>
              <a:rPr lang="en-US" dirty="0">
                <a:solidFill>
                  <a:srgbClr val="FF0000"/>
                </a:solidFill>
              </a:rPr>
              <a:t> the code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16" name="Google Shape;8241;p7">
            <a:extLst>
              <a:ext uri="{FF2B5EF4-FFF2-40B4-BE49-F238E27FC236}">
                <a16:creationId xmlns:a16="http://schemas.microsoft.com/office/drawing/2014/main" id="{BB415513-AA3D-FFE2-005E-90409F363969}"/>
              </a:ext>
            </a:extLst>
          </p:cNvPr>
          <p:cNvSpPr txBox="1"/>
          <p:nvPr/>
        </p:nvSpPr>
        <p:spPr>
          <a:xfrm>
            <a:off x="5759198" y="6488668"/>
            <a:ext cx="544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5.</a:t>
            </a:r>
            <a:endParaRPr sz="18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751041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8245;p8">
            <a:extLst>
              <a:ext uri="{FF2B5EF4-FFF2-40B4-BE49-F238E27FC236}">
                <a16:creationId xmlns:a16="http://schemas.microsoft.com/office/drawing/2014/main" id="{677F1D8D-3154-6AB1-E245-0D254B38DEA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74706" y="0"/>
            <a:ext cx="9113400" cy="9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 sz="26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1.5) HARDWARE DEVICE COST SPECIFICATION</a:t>
            </a:r>
            <a:endParaRPr sz="26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" name="Google Shape;8246;p8">
            <a:extLst>
              <a:ext uri="{FF2B5EF4-FFF2-40B4-BE49-F238E27FC236}">
                <a16:creationId xmlns:a16="http://schemas.microsoft.com/office/drawing/2014/main" id="{E69133D8-A901-71D2-2C8C-90ADC885954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24672885"/>
              </p:ext>
            </p:extLst>
          </p:nvPr>
        </p:nvGraphicFramePr>
        <p:xfrm>
          <a:off x="780354" y="950848"/>
          <a:ext cx="10302250" cy="55765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060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0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60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604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604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551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u="none" strike="noStrike" cap="none"/>
                      </a:pPr>
                      <a:r>
                        <a:rPr lang="en-IN" sz="2000" b="1" u="sng" strike="noStrike" cap="none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SR. NO</a:t>
                      </a:r>
                      <a:endParaRPr sz="2000" b="1" u="sng" strike="noStrike" cap="none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u="none" strike="noStrike" cap="none"/>
                      </a:pPr>
                      <a:r>
                        <a:rPr lang="en-IN" sz="2000" b="1" u="sng" strike="noStrike" cap="none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Category</a:t>
                      </a:r>
                      <a:endParaRPr sz="2000" b="1" u="sng" strike="noStrike" cap="none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u="none" strike="noStrike" cap="none"/>
                      </a:pPr>
                      <a:r>
                        <a:rPr lang="en-IN" sz="2000" b="1" u="sng" strike="noStrike" cap="none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Specification</a:t>
                      </a:r>
                      <a:endParaRPr sz="2000" b="1" u="sng" strike="noStrike" cap="none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u="none" strike="noStrike" cap="none"/>
                      </a:pPr>
                      <a:r>
                        <a:rPr lang="en-IN" sz="2000" b="1" u="sng" strike="noStrike" cap="none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Quantity</a:t>
                      </a:r>
                      <a:endParaRPr sz="2000" b="1" u="sng" strike="noStrike" cap="none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u="none" strike="noStrike" cap="none"/>
                      </a:pPr>
                      <a:r>
                        <a:rPr lang="en-IN" sz="2000" b="1" u="sng" strike="noStrike" cap="none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Cost</a:t>
                      </a:r>
                      <a:endParaRPr sz="2000" b="1" u="sng" strike="noStrike" cap="none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51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u="none" strike="noStrike" cap="none"/>
                      </a:pPr>
                      <a:r>
                        <a:rPr lang="en-IN" sz="1600" u="none" strike="noStrike" cap="none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</a:t>
                      </a:r>
                      <a:endParaRPr sz="1600" u="none" strike="noStrike" cap="none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u="none" strike="noStrike" cap="none"/>
                      </a:pPr>
                      <a:r>
                        <a:rPr lang="en-IN" sz="1600" u="none" strike="noStrike" cap="none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Microcontroller</a:t>
                      </a:r>
                      <a:endParaRPr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u="none" strike="noStrike" cap="none"/>
                      </a:pPr>
                      <a:r>
                        <a:rPr lang="en-IN" sz="1600" u="none" strike="noStrike" cap="none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(Control Unit)</a:t>
                      </a:r>
                      <a:endParaRPr sz="1600" u="none" strike="noStrike" cap="none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u="none" strike="noStrike" cap="none"/>
                      </a:pPr>
                      <a:r>
                        <a:rPr lang="en-IN" sz="1600" u="none" strike="noStrike" cap="none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Arduino Uno</a:t>
                      </a:r>
                      <a:endParaRPr sz="1600" u="none" strike="noStrike" cap="none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u="none" strike="noStrike" cap="none"/>
                      </a:pPr>
                      <a:r>
                        <a:rPr lang="en-IN" sz="1600" u="none" strike="noStrike" cap="none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sz="1600" u="none" strike="noStrike" cap="none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u="none" strike="noStrike" cap="none"/>
                      </a:pPr>
                      <a:r>
                        <a:rPr lang="en-IN" sz="1600" u="none" strike="noStrike" cap="none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400</a:t>
                      </a:r>
                      <a:endParaRPr sz="1600" u="none" strike="noStrike" cap="none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51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u="none" strike="noStrike" cap="none"/>
                      </a:pPr>
                      <a:r>
                        <a:rPr lang="en-IN" sz="1600" u="none" strike="noStrike" cap="none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</a:t>
                      </a:r>
                      <a:endParaRPr sz="1600" u="none" strike="noStrike" cap="none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u="none" strike="noStrike" cap="none"/>
                      </a:pPr>
                      <a:r>
                        <a:rPr lang="en-IN" sz="1600" u="none" strike="noStrike" cap="none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Sensor</a:t>
                      </a:r>
                      <a:endParaRPr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u="none" strike="noStrike" cap="none"/>
                      </a:pPr>
                      <a:r>
                        <a:rPr lang="en-IN" sz="1600" u="none" strike="noStrike" cap="none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(Input Device)</a:t>
                      </a:r>
                      <a:endParaRPr sz="1600" u="none" strike="noStrike" cap="none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u="none" strike="noStrike" cap="none"/>
                      </a:pPr>
                      <a:r>
                        <a:rPr lang="en-IN" sz="1600" u="none" strike="noStrike" cap="none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Soil Moisture Sensor</a:t>
                      </a:r>
                      <a:endParaRPr sz="1600" u="none" strike="noStrike" cap="none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u="none" strike="noStrike" cap="none"/>
                      </a:pPr>
                      <a:r>
                        <a:rPr lang="en-IN" sz="1600" u="none" strike="noStrike" cap="none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sz="1600" u="none" strike="noStrike" cap="none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u="none" strike="noStrike" cap="none"/>
                      </a:pPr>
                      <a:r>
                        <a:rPr lang="en-IN" sz="1600" u="none" strike="noStrike" cap="none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150</a:t>
                      </a:r>
                      <a:endParaRPr sz="1600" u="none" strike="noStrike" cap="none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551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u="none" strike="noStrike" cap="none"/>
                      </a:pPr>
                      <a:r>
                        <a:rPr lang="en-IN" sz="1600" u="none" strike="noStrike" cap="none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</a:t>
                      </a:r>
                      <a:endParaRPr sz="1600" u="none" strike="noStrike" cap="none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u="none" strike="noStrike" cap="none"/>
                      </a:pPr>
                      <a:r>
                        <a:rPr lang="en-IN" sz="1600" u="none" strike="noStrike" cap="none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Switching Device </a:t>
                      </a:r>
                      <a:endParaRPr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u="none" strike="noStrike" cap="none"/>
                      </a:pPr>
                      <a:r>
                        <a:rPr lang="en-IN" sz="1600" u="none" strike="noStrike" cap="none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(Control Device)</a:t>
                      </a:r>
                      <a:endParaRPr sz="1600" u="none" strike="noStrike" cap="none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u="none" strike="noStrike" cap="none"/>
                      </a:pPr>
                      <a:r>
                        <a:rPr lang="en-IN" sz="1600" u="none" strike="noStrike" cap="none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Relay Module </a:t>
                      </a:r>
                      <a:endParaRPr sz="1600" u="none" strike="noStrike" cap="none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u="none" strike="noStrike" cap="none"/>
                      </a:pPr>
                      <a:r>
                        <a:rPr lang="en-IN" sz="1600" u="none" strike="noStrike" cap="none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sz="1600" u="none" strike="noStrike" cap="none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u="none" strike="noStrike" cap="none"/>
                      </a:pPr>
                      <a:r>
                        <a:rPr lang="en-IN" sz="1600" u="none" strike="noStrike" cap="none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</a:t>
                      </a:r>
                      <a:endParaRPr sz="1600" u="none" strike="noStrike" cap="none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551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u="none" strike="noStrike" cap="none"/>
                      </a:pPr>
                      <a:r>
                        <a:rPr lang="en-IN" sz="1600" u="none" strike="noStrike" cap="none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</a:t>
                      </a:r>
                      <a:endParaRPr sz="1600" u="none" strike="noStrike" cap="none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u="none" strike="noStrike" cap="none"/>
                      </a:pPr>
                      <a:r>
                        <a:rPr lang="en-IN" sz="1600" u="none" strike="noStrike" cap="none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Actuator </a:t>
                      </a:r>
                      <a:endParaRPr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u="none" strike="noStrike" cap="none"/>
                      </a:pPr>
                      <a:r>
                        <a:rPr lang="en-IN" sz="1600" u="none" strike="noStrike" cap="none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(Output Device)</a:t>
                      </a:r>
                      <a:endParaRPr sz="1600" u="none" strike="noStrike" cap="none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u="none" strike="noStrike" cap="none"/>
                      </a:pPr>
                      <a:r>
                        <a:rPr lang="en-IN" sz="1600" u="none" strike="noStrike" cap="none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Water Pump</a:t>
                      </a:r>
                      <a:endParaRPr sz="1600" u="none" strike="noStrike" cap="none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u="none" strike="noStrike" cap="none"/>
                      </a:pPr>
                      <a:r>
                        <a:rPr lang="en-IN" sz="1600" u="none" strike="noStrike" cap="none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sz="1600" u="none" strike="noStrike" cap="none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u="none" strike="noStrike" cap="none"/>
                      </a:pPr>
                      <a:r>
                        <a:rPr lang="en-IN" sz="1600" u="none" strike="noStrike" cap="none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</a:t>
                      </a:r>
                      <a:endParaRPr sz="1600" u="none" strike="noStrike" cap="none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551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u="none" strike="noStrike" cap="none"/>
                      </a:pPr>
                      <a:r>
                        <a:rPr lang="en-IN" sz="1600" u="none" strike="noStrike" cap="none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5.</a:t>
                      </a:r>
                      <a:endParaRPr sz="1600" u="none" strike="noStrike" cap="none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u="none" strike="noStrike" cap="none"/>
                      </a:pPr>
                      <a:r>
                        <a:rPr lang="en-IN" sz="1600" u="none" strike="noStrike" cap="none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Connecting Components</a:t>
                      </a:r>
                      <a:endParaRPr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u="none" strike="noStrike" cap="none"/>
                      </a:pPr>
                      <a:r>
                        <a:rPr lang="en-IN" sz="1600" u="none" strike="noStrike" cap="none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(Wiring)</a:t>
                      </a:r>
                      <a:endParaRPr sz="1600" u="none" strike="noStrike" cap="none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u="none" strike="noStrike" cap="none"/>
                      </a:pPr>
                      <a:r>
                        <a:rPr lang="en-IN" sz="1600" u="none" strike="noStrike" cap="none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Jumper Wires </a:t>
                      </a:r>
                      <a:endParaRPr sz="1600" u="none" strike="noStrike" cap="none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u="none" strike="noStrike" cap="none"/>
                      </a:pPr>
                      <a:r>
                        <a:rPr lang="en-IN" sz="1600" u="none" strike="noStrike" cap="none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~10 - 12</a:t>
                      </a:r>
                      <a:endParaRPr sz="1600" u="none" strike="noStrike" cap="none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u="none" strike="noStrike" cap="none"/>
                      </a:pPr>
                      <a:r>
                        <a:rPr lang="en-IN" sz="1600" u="none" strike="noStrike" cap="none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 (pack of 10)</a:t>
                      </a:r>
                      <a:endParaRPr sz="1600" u="none" strike="noStrike" cap="none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551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u="none" strike="noStrike" cap="none"/>
                      </a:pPr>
                      <a:r>
                        <a:rPr lang="en-IN" sz="1600" u="none" strike="noStrike" cap="none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6.</a:t>
                      </a:r>
                      <a:endParaRPr sz="1600" u="none" strike="noStrike" cap="none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u="none" strike="noStrike" cap="none"/>
                      </a:pPr>
                      <a:r>
                        <a:rPr lang="en-IN" sz="1600" u="none" strike="noStrike" cap="none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Power Device</a:t>
                      </a:r>
                      <a:endParaRPr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u="none" strike="noStrike" cap="none"/>
                      </a:pPr>
                      <a:r>
                        <a:rPr lang="en-IN" sz="1600" u="none" strike="noStrike" cap="none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(Energy Source)</a:t>
                      </a:r>
                      <a:endParaRPr sz="1600" u="none" strike="noStrike" cap="none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u="none" strike="noStrike" cap="none"/>
                      </a:pPr>
                      <a:r>
                        <a:rPr lang="en-IN" sz="1600" u="none" strike="noStrike" cap="none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Battery</a:t>
                      </a:r>
                      <a:endParaRPr sz="1600" u="none" strike="noStrike" cap="none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u="none" strike="noStrike" cap="none"/>
                      </a:pPr>
                      <a:r>
                        <a:rPr lang="en-IN" sz="1600" u="none" strike="noStrike" cap="none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sz="1600" u="none" strike="noStrike" cap="none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u="none" strike="noStrike" cap="none"/>
                      </a:pPr>
                      <a:r>
                        <a:rPr lang="en-IN" sz="1600" u="none" strike="noStrike" cap="none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40</a:t>
                      </a:r>
                      <a:endParaRPr sz="1600" u="none" strike="noStrike" cap="none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551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u="none" strike="noStrike" cap="none"/>
                      </a:pPr>
                      <a:r>
                        <a:rPr lang="en-IN" sz="1600" u="none" strike="noStrike" cap="none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7.</a:t>
                      </a:r>
                      <a:endParaRPr sz="1600" u="none" strike="noStrike" cap="none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u="none" strike="noStrike" cap="none"/>
                      </a:pPr>
                      <a:r>
                        <a:rPr lang="en-IN" sz="1600" u="none" strike="noStrike" cap="none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Mechanical Component</a:t>
                      </a:r>
                      <a:endParaRPr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u="none" strike="noStrike" cap="none"/>
                      </a:pPr>
                      <a:r>
                        <a:rPr lang="en-IN" sz="1600" u="none" strike="noStrike" cap="none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(Output Device)</a:t>
                      </a:r>
                      <a:endParaRPr sz="1600" u="none" strike="noStrike" cap="none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u="none" strike="noStrike" cap="none"/>
                      </a:pPr>
                      <a:r>
                        <a:rPr lang="en-IN" sz="1600" u="none" strike="noStrike" cap="none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Water Pipe </a:t>
                      </a:r>
                      <a:endParaRPr sz="1600" u="none" strike="noStrike" cap="none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u="none" strike="noStrike" cap="none"/>
                      </a:pPr>
                      <a:r>
                        <a:rPr lang="en-IN" sz="1600" u="none" strike="noStrike" cap="none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sz="1600" u="none" strike="noStrike" cap="none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u="none" strike="noStrike" cap="none"/>
                      </a:pPr>
                      <a:r>
                        <a:rPr lang="en-IN" sz="1600" u="none" strike="noStrike" cap="none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60</a:t>
                      </a:r>
                      <a:endParaRPr sz="1600" u="none" strike="noStrike" cap="none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6" name="Google Shape;8247;p8">
            <a:extLst>
              <a:ext uri="{FF2B5EF4-FFF2-40B4-BE49-F238E27FC236}">
                <a16:creationId xmlns:a16="http://schemas.microsoft.com/office/drawing/2014/main" id="{57FFA9AF-E2A9-9766-0D4D-DD4F58AC2C83}"/>
              </a:ext>
            </a:extLst>
          </p:cNvPr>
          <p:cNvSpPr txBox="1"/>
          <p:nvPr/>
        </p:nvSpPr>
        <p:spPr>
          <a:xfrm>
            <a:off x="6004821" y="6488668"/>
            <a:ext cx="544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6.</a:t>
            </a:r>
            <a:endParaRPr sz="18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" name="Google Shape;8248;p8">
            <a:extLst>
              <a:ext uri="{FF2B5EF4-FFF2-40B4-BE49-F238E27FC236}">
                <a16:creationId xmlns:a16="http://schemas.microsoft.com/office/drawing/2014/main" id="{FA12011B-0B15-C5BD-222C-FB7C1C46F730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8764"/>
            <a:ext cx="914400" cy="941936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8249;p8">
            <a:extLst>
              <a:ext uri="{FF2B5EF4-FFF2-40B4-BE49-F238E27FC236}">
                <a16:creationId xmlns:a16="http://schemas.microsoft.com/office/drawing/2014/main" id="{E416A6A6-7340-A96A-0274-B3A2F2E95C6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85710" y="8764"/>
            <a:ext cx="1106290" cy="9507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234703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8251;p9">
            <a:extLst>
              <a:ext uri="{FF2B5EF4-FFF2-40B4-BE49-F238E27FC236}">
                <a16:creationId xmlns:a16="http://schemas.microsoft.com/office/drawing/2014/main" id="{FE8CCB7A-E051-5D51-AD49-077271159E89}"/>
              </a:ext>
            </a:extLst>
          </p:cNvPr>
          <p:cNvSpPr txBox="1"/>
          <p:nvPr/>
        </p:nvSpPr>
        <p:spPr>
          <a:xfrm>
            <a:off x="-131529" y="272070"/>
            <a:ext cx="12192000" cy="55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IN" sz="2400" b="1" u="sng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2.1) CIRCUIT DESIGN - DIAGRAM</a:t>
            </a:r>
            <a:r>
              <a:rPr lang="en-IN" sz="2400" b="1" i="0" u="sng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2400" b="1" i="0" u="sng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Google Shape;8252;p9">
            <a:extLst>
              <a:ext uri="{FF2B5EF4-FFF2-40B4-BE49-F238E27FC236}">
                <a16:creationId xmlns:a16="http://schemas.microsoft.com/office/drawing/2014/main" id="{86963420-59B7-3B25-7FA4-00BFB48F5B39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t="12665" b="12829"/>
          <a:stretch/>
        </p:blipFill>
        <p:spPr>
          <a:xfrm rot="-5400000">
            <a:off x="3504700" y="-1244875"/>
            <a:ext cx="5235000" cy="101754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8253;p9">
            <a:extLst>
              <a:ext uri="{FF2B5EF4-FFF2-40B4-BE49-F238E27FC236}">
                <a16:creationId xmlns:a16="http://schemas.microsoft.com/office/drawing/2014/main" id="{48882C06-3ECB-985C-FBAE-445401AC92FD}"/>
              </a:ext>
            </a:extLst>
          </p:cNvPr>
          <p:cNvSpPr txBox="1"/>
          <p:nvPr/>
        </p:nvSpPr>
        <p:spPr>
          <a:xfrm>
            <a:off x="6024654" y="6405970"/>
            <a:ext cx="544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7.</a:t>
            </a:r>
            <a:endParaRPr sz="18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254;p9">
            <a:extLst>
              <a:ext uri="{FF2B5EF4-FFF2-40B4-BE49-F238E27FC236}">
                <a16:creationId xmlns:a16="http://schemas.microsoft.com/office/drawing/2014/main" id="{FFFB7003-374B-D5F2-72D1-71955C2E0FCA}"/>
              </a:ext>
            </a:extLst>
          </p:cNvPr>
          <p:cNvSpPr txBox="1"/>
          <p:nvPr/>
        </p:nvSpPr>
        <p:spPr>
          <a:xfrm>
            <a:off x="6122199" y="1983805"/>
            <a:ext cx="1828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Arduino Uno</a:t>
            </a:r>
            <a:endParaRPr sz="20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8255;p9">
            <a:extLst>
              <a:ext uri="{FF2B5EF4-FFF2-40B4-BE49-F238E27FC236}">
                <a16:creationId xmlns:a16="http://schemas.microsoft.com/office/drawing/2014/main" id="{EB6EA972-848D-8D88-7DBE-E1F0FAE1AAF9}"/>
              </a:ext>
            </a:extLst>
          </p:cNvPr>
          <p:cNvSpPr txBox="1"/>
          <p:nvPr/>
        </p:nvSpPr>
        <p:spPr>
          <a:xfrm>
            <a:off x="1034622" y="4295856"/>
            <a:ext cx="1828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Battery</a:t>
            </a:r>
            <a:endParaRPr sz="20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8256;p9">
            <a:extLst>
              <a:ext uri="{FF2B5EF4-FFF2-40B4-BE49-F238E27FC236}">
                <a16:creationId xmlns:a16="http://schemas.microsoft.com/office/drawing/2014/main" id="{6C6B6480-D346-8290-362E-1EC0B816BF5A}"/>
              </a:ext>
            </a:extLst>
          </p:cNvPr>
          <p:cNvSpPr txBox="1"/>
          <p:nvPr/>
        </p:nvSpPr>
        <p:spPr>
          <a:xfrm>
            <a:off x="4195854" y="842664"/>
            <a:ext cx="1828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Relay Module</a:t>
            </a:r>
            <a:endParaRPr sz="20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" name="Google Shape;8248;p8">
            <a:extLst>
              <a:ext uri="{FF2B5EF4-FFF2-40B4-BE49-F238E27FC236}">
                <a16:creationId xmlns:a16="http://schemas.microsoft.com/office/drawing/2014/main" id="{72AD2617-76DA-E2E3-F2EC-511F5655BCA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22" y="48987"/>
            <a:ext cx="1380029" cy="1373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8249;p8">
            <a:extLst>
              <a:ext uri="{FF2B5EF4-FFF2-40B4-BE49-F238E27FC236}">
                <a16:creationId xmlns:a16="http://schemas.microsoft.com/office/drawing/2014/main" id="{F8CEAC1B-C3B2-6163-210B-8E2F83C0D19D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680442" y="34337"/>
            <a:ext cx="1380029" cy="12341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0298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1733</TotalTime>
  <Words>1632</Words>
  <Application>Microsoft Office PowerPoint</Application>
  <PresentationFormat>Widescreen</PresentationFormat>
  <Paragraphs>369</Paragraphs>
  <Slides>22</Slides>
  <Notes>1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Calibri</vt:lpstr>
      <vt:lpstr>Calibri Light</vt:lpstr>
      <vt:lpstr>Times New Roman</vt:lpstr>
      <vt:lpstr>Office Theme</vt:lpstr>
      <vt:lpstr>PowerPoint Presentation</vt:lpstr>
      <vt:lpstr>Table of Contents</vt:lpstr>
      <vt:lpstr>PowerPoint Presentation</vt:lpstr>
      <vt:lpstr>PowerPoint Presentation</vt:lpstr>
      <vt:lpstr>PowerPoint Presentation</vt:lpstr>
      <vt:lpstr>1.4) SYSTEM REQUIREMENTS SPECIFICATION: HARDWARE REQUIREMENTS</vt:lpstr>
      <vt:lpstr>PowerPoint Presentation</vt:lpstr>
      <vt:lpstr>1.5) HARDWARE DEVICE COST SPECIFICATION</vt:lpstr>
      <vt:lpstr>PowerPoint Presentation</vt:lpstr>
      <vt:lpstr>2.2) ASSEMBLING THE COMPONENTS – STEPS </vt:lpstr>
      <vt:lpstr>2.2) ASSEMBLING THE COMPONENTS – STEPS </vt:lpstr>
      <vt:lpstr>2.2) ASSEMBLING THE COMPONENTS – STEPS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krunal bhoraniya</dc:creator>
  <cp:lastModifiedBy>aanshi patel</cp:lastModifiedBy>
  <cp:revision>87</cp:revision>
  <dcterms:created xsi:type="dcterms:W3CDTF">2022-02-04T08:56:24Z</dcterms:created>
  <dcterms:modified xsi:type="dcterms:W3CDTF">2025-04-07T03:40:38Z</dcterms:modified>
</cp:coreProperties>
</file>